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76" r:id="rId3"/>
    <p:sldId id="258" r:id="rId4"/>
    <p:sldId id="281" r:id="rId5"/>
    <p:sldId id="284" r:id="rId6"/>
    <p:sldId id="280" r:id="rId7"/>
    <p:sldId id="285" r:id="rId8"/>
    <p:sldId id="286" r:id="rId9"/>
    <p:sldId id="287" r:id="rId10"/>
    <p:sldId id="288" r:id="rId11"/>
    <p:sldId id="289" r:id="rId12"/>
    <p:sldId id="290" r:id="rId13"/>
    <p:sldId id="291" r:id="rId14"/>
    <p:sldId id="292" r:id="rId15"/>
    <p:sldId id="293" r:id="rId16"/>
    <p:sldId id="294" r:id="rId17"/>
    <p:sldId id="295" r:id="rId18"/>
    <p:sldId id="296" r:id="rId19"/>
    <p:sldId id="297" r:id="rId20"/>
    <p:sldId id="298" r:id="rId21"/>
    <p:sldId id="283"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5" autoAdjust="0"/>
    <p:restoredTop sz="80979" autoAdjust="0"/>
  </p:normalViewPr>
  <p:slideViewPr>
    <p:cSldViewPr snapToGrid="0">
      <p:cViewPr varScale="1">
        <p:scale>
          <a:sx n="91" d="100"/>
          <a:sy n="91" d="100"/>
        </p:scale>
        <p:origin x="606" y="96"/>
      </p:cViewPr>
      <p:guideLst/>
    </p:cSldViewPr>
  </p:slideViewPr>
  <p:outlineViewPr>
    <p:cViewPr>
      <p:scale>
        <a:sx n="33" d="100"/>
        <a:sy n="33" d="100"/>
      </p:scale>
      <p:origin x="0" y="-22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705313-35DE-4589-91BA-714DD2551FE8}" type="datetimeFigureOut">
              <a:rPr lang="en-US" smtClean="0"/>
              <a:t>7/21/2015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26D4E-9088-4968-BA96-FA8D24115953}" type="slidenum">
              <a:rPr lang="en-US" smtClean="0"/>
              <a:t>‹#›</a:t>
            </a:fld>
            <a:endParaRPr lang="en-US"/>
          </a:p>
        </p:txBody>
      </p:sp>
    </p:spTree>
    <p:extLst>
      <p:ext uri="{BB962C8B-B14F-4D97-AF65-F5344CB8AC3E}">
        <p14:creationId xmlns:p14="http://schemas.microsoft.com/office/powerpoint/2010/main" val="2647670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Stress the nation-wide</a:t>
            </a:r>
            <a:r>
              <a:rPr lang="en-US" baseline="0" dirty="0" smtClean="0"/>
              <a:t> nature of the project team.</a:t>
            </a:r>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2</a:t>
            </a:fld>
            <a:endParaRPr lang="en-US"/>
          </a:p>
        </p:txBody>
      </p:sp>
    </p:spTree>
    <p:extLst>
      <p:ext uri="{BB962C8B-B14F-4D97-AF65-F5344CB8AC3E}">
        <p14:creationId xmlns:p14="http://schemas.microsoft.com/office/powerpoint/2010/main" val="2643142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of these datasets are available as stand-alone USGS products. See website for list of published products.</a:t>
            </a:r>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11</a:t>
            </a:fld>
            <a:endParaRPr lang="en-US"/>
          </a:p>
        </p:txBody>
      </p:sp>
    </p:spTree>
    <p:extLst>
      <p:ext uri="{BB962C8B-B14F-4D97-AF65-F5344CB8AC3E}">
        <p14:creationId xmlns:p14="http://schemas.microsoft.com/office/powerpoint/2010/main" val="3528160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Remapping means that upper Floridan is</a:t>
            </a:r>
            <a:r>
              <a:rPr lang="en-US" baseline="0" dirty="0" smtClean="0"/>
              <a:t> now separated from the lower Floridan across the entire study area; no more discontinuous numbered middle confining units.</a:t>
            </a:r>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12</a:t>
            </a:fld>
            <a:endParaRPr lang="en-US"/>
          </a:p>
        </p:txBody>
      </p:sp>
    </p:spTree>
    <p:extLst>
      <p:ext uri="{BB962C8B-B14F-4D97-AF65-F5344CB8AC3E}">
        <p14:creationId xmlns:p14="http://schemas.microsoft.com/office/powerpoint/2010/main" val="3226048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Revised to include equivalent freshwater head data in south Florida, to be published in forthcoming SIR (Bellino and others, in review).</a:t>
            </a:r>
            <a:endParaRPr lang="en-US" dirty="0" smtClean="0"/>
          </a:p>
        </p:txBody>
      </p:sp>
      <p:sp>
        <p:nvSpPr>
          <p:cNvPr id="4" name="Slide Number Placeholder 3"/>
          <p:cNvSpPr>
            <a:spLocks noGrp="1"/>
          </p:cNvSpPr>
          <p:nvPr>
            <p:ph type="sldNum" sz="quarter" idx="10"/>
          </p:nvPr>
        </p:nvSpPr>
        <p:spPr/>
        <p:txBody>
          <a:bodyPr/>
          <a:lstStyle/>
          <a:p>
            <a:fld id="{00426D4E-9088-4968-BA96-FA8D24115953}" type="slidenum">
              <a:rPr lang="en-US" smtClean="0"/>
              <a:t>13</a:t>
            </a:fld>
            <a:endParaRPr lang="en-US"/>
          </a:p>
        </p:txBody>
      </p:sp>
    </p:spTree>
    <p:extLst>
      <p:ext uri="{BB962C8B-B14F-4D97-AF65-F5344CB8AC3E}">
        <p14:creationId xmlns:p14="http://schemas.microsoft.com/office/powerpoint/2010/main" val="1336015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14</a:t>
            </a:fld>
            <a:endParaRPr lang="en-US"/>
          </a:p>
        </p:txBody>
      </p:sp>
    </p:spTree>
    <p:extLst>
      <p:ext uri="{BB962C8B-B14F-4D97-AF65-F5344CB8AC3E}">
        <p14:creationId xmlns:p14="http://schemas.microsoft.com/office/powerpoint/2010/main" val="3700898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15</a:t>
            </a:fld>
            <a:endParaRPr lang="en-US"/>
          </a:p>
        </p:txBody>
      </p:sp>
    </p:spTree>
    <p:extLst>
      <p:ext uri="{BB962C8B-B14F-4D97-AF65-F5344CB8AC3E}">
        <p14:creationId xmlns:p14="http://schemas.microsoft.com/office/powerpoint/2010/main" val="2058294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16</a:t>
            </a:fld>
            <a:endParaRPr lang="en-US"/>
          </a:p>
        </p:txBody>
      </p:sp>
    </p:spTree>
    <p:extLst>
      <p:ext uri="{BB962C8B-B14F-4D97-AF65-F5344CB8AC3E}">
        <p14:creationId xmlns:p14="http://schemas.microsoft.com/office/powerpoint/2010/main" val="3174621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Residuals prior to 1995 (when data availability is not as good) will be zero-weighted – we can use</a:t>
            </a:r>
            <a:r>
              <a:rPr lang="en-US" baseline="0" dirty="0" smtClean="0"/>
              <a:t> the information to see how the model is responding without allowing it to affect the calibration.</a:t>
            </a:r>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17</a:t>
            </a:fld>
            <a:endParaRPr lang="en-US"/>
          </a:p>
        </p:txBody>
      </p:sp>
    </p:spTree>
    <p:extLst>
      <p:ext uri="{BB962C8B-B14F-4D97-AF65-F5344CB8AC3E}">
        <p14:creationId xmlns:p14="http://schemas.microsoft.com/office/powerpoint/2010/main" val="1983541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information on the use of the term “Groundwater</a:t>
            </a:r>
            <a:r>
              <a:rPr lang="en-US" baseline="0" dirty="0" smtClean="0"/>
              <a:t> availability”</a:t>
            </a:r>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18</a:t>
            </a:fld>
            <a:endParaRPr lang="en-US"/>
          </a:p>
        </p:txBody>
      </p:sp>
    </p:spTree>
    <p:extLst>
      <p:ext uri="{BB962C8B-B14F-4D97-AF65-F5344CB8AC3E}">
        <p14:creationId xmlns:p14="http://schemas.microsoft.com/office/powerpoint/2010/main" val="2728100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19</a:t>
            </a:fld>
            <a:endParaRPr lang="en-US"/>
          </a:p>
        </p:txBody>
      </p:sp>
    </p:spTree>
    <p:extLst>
      <p:ext uri="{BB962C8B-B14F-4D97-AF65-F5344CB8AC3E}">
        <p14:creationId xmlns:p14="http://schemas.microsoft.com/office/powerpoint/2010/main" val="508214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20</a:t>
            </a:fld>
            <a:endParaRPr lang="en-US"/>
          </a:p>
        </p:txBody>
      </p:sp>
    </p:spTree>
    <p:extLst>
      <p:ext uri="{BB962C8B-B14F-4D97-AF65-F5344CB8AC3E}">
        <p14:creationId xmlns:p14="http://schemas.microsoft.com/office/powerpoint/2010/main" val="3896723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3</a:t>
            </a:fld>
            <a:endParaRPr lang="en-US"/>
          </a:p>
        </p:txBody>
      </p:sp>
    </p:spTree>
    <p:extLst>
      <p:ext uri="{BB962C8B-B14F-4D97-AF65-F5344CB8AC3E}">
        <p14:creationId xmlns:p14="http://schemas.microsoft.com/office/powerpoint/2010/main" val="309690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21</a:t>
            </a:fld>
            <a:endParaRPr lang="en-US"/>
          </a:p>
        </p:txBody>
      </p:sp>
    </p:spTree>
    <p:extLst>
      <p:ext uri="{BB962C8B-B14F-4D97-AF65-F5344CB8AC3E}">
        <p14:creationId xmlns:p14="http://schemas.microsoft.com/office/powerpoint/2010/main" val="3998341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Floridan website contains information on objectives,</a:t>
            </a:r>
            <a:r>
              <a:rPr lang="en-US" baseline="0" dirty="0" smtClean="0"/>
              <a:t> approach, and timeline as well as project products and presentations and the numerical model.</a:t>
            </a:r>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22</a:t>
            </a:fld>
            <a:endParaRPr lang="en-US"/>
          </a:p>
        </p:txBody>
      </p:sp>
    </p:spTree>
    <p:extLst>
      <p:ext uri="{BB962C8B-B14F-4D97-AF65-F5344CB8AC3E}">
        <p14:creationId xmlns:p14="http://schemas.microsoft.com/office/powerpoint/2010/main" val="55179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4</a:t>
            </a:fld>
            <a:endParaRPr lang="en-US"/>
          </a:p>
        </p:txBody>
      </p:sp>
    </p:spTree>
    <p:extLst>
      <p:ext uri="{BB962C8B-B14F-4D97-AF65-F5344CB8AC3E}">
        <p14:creationId xmlns:p14="http://schemas.microsoft.com/office/powerpoint/2010/main" val="6793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Example of some of the regional analyses from other GWRP-funded studies</a:t>
            </a:r>
            <a:r>
              <a:rPr lang="en-US" baseline="0" dirty="0" smtClean="0"/>
              <a:t> used to meet objectives 1 and 2 (</a:t>
            </a:r>
            <a:r>
              <a:rPr lang="en-US" dirty="0" smtClean="0"/>
              <a:t>quantify current aquifer resources</a:t>
            </a:r>
            <a:r>
              <a:rPr lang="en-US" baseline="0" dirty="0" smtClean="0"/>
              <a:t> and e</a:t>
            </a:r>
            <a:r>
              <a:rPr lang="en-US" dirty="0" smtClean="0"/>
              <a:t>valuate how those resources have changed over time)</a:t>
            </a:r>
          </a:p>
          <a:p>
            <a:endParaRPr lang="en-US" dirty="0" smtClean="0"/>
          </a:p>
          <a:p>
            <a:pPr marL="228600" indent="-228600">
              <a:buAutoNum type="arabicPeriod"/>
            </a:pPr>
            <a:r>
              <a:rPr lang="en-US" baseline="0" dirty="0" smtClean="0"/>
              <a:t>Hydraulic head change map for the Central Valley aquifer (</a:t>
            </a:r>
            <a:r>
              <a:rPr lang="en-US" baseline="0" dirty="0" err="1" smtClean="0"/>
              <a:t>Faunt</a:t>
            </a:r>
            <a:r>
              <a:rPr lang="en-US" baseline="0" dirty="0" smtClean="0"/>
              <a:t>, 2009 [professional paper 1766])</a:t>
            </a:r>
          </a:p>
          <a:p>
            <a:pPr marL="228600" indent="-228600">
              <a:buAutoNum type="arabicPeriod"/>
            </a:pPr>
            <a:r>
              <a:rPr lang="en-US" baseline="0" dirty="0" smtClean="0"/>
              <a:t>Water budget comparison for the Atlantic Coastal Plain aquifer system from predevelopment to current period (from Reilly and others, 2008 [circular 1323])</a:t>
            </a:r>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5</a:t>
            </a:fld>
            <a:endParaRPr lang="en-US"/>
          </a:p>
        </p:txBody>
      </p:sp>
    </p:spTree>
    <p:extLst>
      <p:ext uri="{BB962C8B-B14F-4D97-AF65-F5344CB8AC3E}">
        <p14:creationId xmlns:p14="http://schemas.microsoft.com/office/powerpoint/2010/main" val="1960556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Numerical model will be developed to predict how (1) climate change (drought), (2) increased GW demand, and (3) sea-level rise will</a:t>
            </a:r>
            <a:r>
              <a:rPr lang="en-US" baseline="0" dirty="0" smtClean="0"/>
              <a:t> affect (a) groundwater depletion, (b) saltwater intrusion, and (c) groundwater divide migration.</a:t>
            </a:r>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6</a:t>
            </a:fld>
            <a:endParaRPr lang="en-US"/>
          </a:p>
        </p:txBody>
      </p:sp>
    </p:spTree>
    <p:extLst>
      <p:ext uri="{BB962C8B-B14F-4D97-AF65-F5344CB8AC3E}">
        <p14:creationId xmlns:p14="http://schemas.microsoft.com/office/powerpoint/2010/main" val="4201074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though </a:t>
            </a:r>
            <a:r>
              <a:rPr lang="en-US" dirty="0" err="1" smtClean="0"/>
              <a:t>Konikows</a:t>
            </a:r>
            <a:r>
              <a:rPr lang="en-US" baseline="0" dirty="0" smtClean="0"/>
              <a:t> report is for coastal GA and SC, the decline in GW levels on this figure for SW GA is more apparent.</a:t>
            </a:r>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7</a:t>
            </a:fld>
            <a:endParaRPr lang="en-US"/>
          </a:p>
        </p:txBody>
      </p:sp>
    </p:spTree>
    <p:extLst>
      <p:ext uri="{BB962C8B-B14F-4D97-AF65-F5344CB8AC3E}">
        <p14:creationId xmlns:p14="http://schemas.microsoft.com/office/powerpoint/2010/main" val="2020438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 EPD recently (May 2013) put into effect a prohibition</a:t>
            </a:r>
            <a:r>
              <a:rPr lang="en-US" baseline="0" dirty="0" smtClean="0"/>
              <a:t> on new permits for withdrawals from the FAS in coastal GA counties (Chatham, Bryan, Liberty, and part of Effingham).</a:t>
            </a:r>
          </a:p>
          <a:p>
            <a:endParaRPr lang="en-US" baseline="0" dirty="0" smtClean="0"/>
          </a:p>
          <a:p>
            <a:r>
              <a:rPr lang="en-US" dirty="0" smtClean="0"/>
              <a:t>http://savannahnow.com/news/2013-05-22/state-prohibits-new-water-pumping-georgia-coast</a:t>
            </a:r>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8</a:t>
            </a:fld>
            <a:endParaRPr lang="en-US"/>
          </a:p>
        </p:txBody>
      </p:sp>
    </p:spTree>
    <p:extLst>
      <p:ext uri="{BB962C8B-B14F-4D97-AF65-F5344CB8AC3E}">
        <p14:creationId xmlns:p14="http://schemas.microsoft.com/office/powerpoint/2010/main" val="2345380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9</a:t>
            </a:fld>
            <a:endParaRPr lang="en-US"/>
          </a:p>
        </p:txBody>
      </p:sp>
    </p:spTree>
    <p:extLst>
      <p:ext uri="{BB962C8B-B14F-4D97-AF65-F5344CB8AC3E}">
        <p14:creationId xmlns:p14="http://schemas.microsoft.com/office/powerpoint/2010/main" val="1557390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work was started early</a:t>
            </a:r>
            <a:r>
              <a:rPr lang="en-US" baseline="0" dirty="0" smtClean="0"/>
              <a:t> on – mainly data compilation and analyses of groundwater levels. Revisions to hydrogeologic framework were started. Project went on hiatus for about 2 years after the first PI left. Previously started work continued and was wrapped up and published where applicable. Second phase of work started in FY13 with new PI and focused on assessing hydrologic conditions of the FAS. Second hiatus period following the departure of PI #2. Third phase of work has begun with 3</a:t>
            </a:r>
            <a:r>
              <a:rPr lang="en-US" baseline="30000" dirty="0" smtClean="0"/>
              <a:t>rd</a:t>
            </a:r>
            <a:r>
              <a:rPr lang="en-US" baseline="0" dirty="0" smtClean="0"/>
              <a:t> PI (has been working on the project since it’s inception in 2010) and will wrap up with GW availability assessment in FY17/18.</a:t>
            </a:r>
            <a:endParaRPr lang="en-US" dirty="0"/>
          </a:p>
        </p:txBody>
      </p:sp>
      <p:sp>
        <p:nvSpPr>
          <p:cNvPr id="4" name="Slide Number Placeholder 3"/>
          <p:cNvSpPr>
            <a:spLocks noGrp="1"/>
          </p:cNvSpPr>
          <p:nvPr>
            <p:ph type="sldNum" sz="quarter" idx="10"/>
          </p:nvPr>
        </p:nvSpPr>
        <p:spPr/>
        <p:txBody>
          <a:bodyPr/>
          <a:lstStyle/>
          <a:p>
            <a:fld id="{00426D4E-9088-4968-BA96-FA8D24115953}" type="slidenum">
              <a:rPr lang="en-US" smtClean="0"/>
              <a:t>10</a:t>
            </a:fld>
            <a:endParaRPr lang="en-US"/>
          </a:p>
        </p:txBody>
      </p:sp>
    </p:spTree>
    <p:extLst>
      <p:ext uri="{BB962C8B-B14F-4D97-AF65-F5344CB8AC3E}">
        <p14:creationId xmlns:p14="http://schemas.microsoft.com/office/powerpoint/2010/main" val="33614580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Univers 47 Condensed Light" pitchFamily="50"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Narrow" panose="020B0606020202030204" pitchFamily="34" charset="0"/>
              </a:defRPr>
            </a:lvl1pPr>
          </a:lstStyle>
          <a:p>
            <a:fld id="{3EFE91BA-6277-4378-8A69-D70CDF369950}" type="datetimeFigureOut">
              <a:rPr lang="en-US" smtClean="0"/>
              <a:pPr/>
              <a:t>7/21/2015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latin typeface="Arial Narrow" panose="020B0606020202030204" pitchFamily="34" charset="0"/>
              </a:defRPr>
            </a:lvl1pPr>
          </a:lstStyle>
          <a:p>
            <a:fld id="{C3C2044C-B88E-456B-BA96-E39FF9387B91}"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575" y="147640"/>
            <a:ext cx="1558925" cy="593010"/>
          </a:xfrm>
          <a:prstGeom prst="rect">
            <a:avLst/>
          </a:prstGeom>
        </p:spPr>
      </p:pic>
    </p:spTree>
    <p:extLst>
      <p:ext uri="{BB962C8B-B14F-4D97-AF65-F5344CB8AC3E}">
        <p14:creationId xmlns:p14="http://schemas.microsoft.com/office/powerpoint/2010/main" val="3481196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E91BA-6277-4378-8A69-D70CDF369950}" type="datetimeFigureOut">
              <a:rPr lang="en-US" smtClean="0"/>
              <a:t>7/21/2015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2044C-B88E-456B-BA96-E39FF9387B91}" type="slidenum">
              <a:rPr lang="en-US" smtClean="0"/>
              <a:t>‹#›</a:t>
            </a:fld>
            <a:endParaRPr lang="en-US"/>
          </a:p>
        </p:txBody>
      </p:sp>
    </p:spTree>
    <p:extLst>
      <p:ext uri="{BB962C8B-B14F-4D97-AF65-F5344CB8AC3E}">
        <p14:creationId xmlns:p14="http://schemas.microsoft.com/office/powerpoint/2010/main" val="565918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FE91BA-6277-4378-8A69-D70CDF369950}" type="datetimeFigureOut">
              <a:rPr lang="en-US" smtClean="0"/>
              <a:t>7/21/2015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2044C-B88E-456B-BA96-E39FF9387B91}" type="slidenum">
              <a:rPr lang="en-US" smtClean="0"/>
              <a:t>‹#›</a:t>
            </a:fld>
            <a:endParaRPr lang="en-US"/>
          </a:p>
        </p:txBody>
      </p:sp>
    </p:spTree>
    <p:extLst>
      <p:ext uri="{BB962C8B-B14F-4D97-AF65-F5344CB8AC3E}">
        <p14:creationId xmlns:p14="http://schemas.microsoft.com/office/powerpoint/2010/main" val="352590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Univers 47 Condensed Light"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j-lt"/>
                <a:cs typeface="Arial" panose="020B060402020202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C2044C-B88E-456B-BA96-E39FF9387B91}"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49" y="6226520"/>
            <a:ext cx="1642452" cy="624783"/>
          </a:xfrm>
          <a:prstGeom prst="rect">
            <a:avLst/>
          </a:prstGeom>
        </p:spPr>
      </p:pic>
    </p:spTree>
    <p:extLst>
      <p:ext uri="{BB962C8B-B14F-4D97-AF65-F5344CB8AC3E}">
        <p14:creationId xmlns:p14="http://schemas.microsoft.com/office/powerpoint/2010/main" val="249152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FE91BA-6277-4378-8A69-D70CDF369950}" type="datetimeFigureOut">
              <a:rPr lang="en-US" smtClean="0"/>
              <a:t>7/21/2015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2044C-B88E-456B-BA96-E39FF9387B91}" type="slidenum">
              <a:rPr lang="en-US" smtClean="0"/>
              <a:t>‹#›</a:t>
            </a:fld>
            <a:endParaRPr lang="en-US"/>
          </a:p>
        </p:txBody>
      </p:sp>
    </p:spTree>
    <p:extLst>
      <p:ext uri="{BB962C8B-B14F-4D97-AF65-F5344CB8AC3E}">
        <p14:creationId xmlns:p14="http://schemas.microsoft.com/office/powerpoint/2010/main" val="123010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FE91BA-6277-4378-8A69-D70CDF369950}" type="datetimeFigureOut">
              <a:rPr lang="en-US" smtClean="0"/>
              <a:t>7/21/2015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2044C-B88E-456B-BA96-E39FF9387B91}" type="slidenum">
              <a:rPr lang="en-US" smtClean="0"/>
              <a:t>‹#›</a:t>
            </a:fld>
            <a:endParaRPr lang="en-US"/>
          </a:p>
        </p:txBody>
      </p:sp>
    </p:spTree>
    <p:extLst>
      <p:ext uri="{BB962C8B-B14F-4D97-AF65-F5344CB8AC3E}">
        <p14:creationId xmlns:p14="http://schemas.microsoft.com/office/powerpoint/2010/main" val="770230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FE91BA-6277-4378-8A69-D70CDF369950}" type="datetimeFigureOut">
              <a:rPr lang="en-US" smtClean="0"/>
              <a:t>7/21/2015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C2044C-B88E-456B-BA96-E39FF9387B91}" type="slidenum">
              <a:rPr lang="en-US" smtClean="0"/>
              <a:t>‹#›</a:t>
            </a:fld>
            <a:endParaRPr lang="en-US"/>
          </a:p>
        </p:txBody>
      </p:sp>
    </p:spTree>
    <p:extLst>
      <p:ext uri="{BB962C8B-B14F-4D97-AF65-F5344CB8AC3E}">
        <p14:creationId xmlns:p14="http://schemas.microsoft.com/office/powerpoint/2010/main" val="323312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FE91BA-6277-4378-8A69-D70CDF369950}" type="datetimeFigureOut">
              <a:rPr lang="en-US" smtClean="0"/>
              <a:t>7/21/2015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C2044C-B88E-456B-BA96-E39FF9387B91}" type="slidenum">
              <a:rPr lang="en-US" smtClean="0"/>
              <a:t>‹#›</a:t>
            </a:fld>
            <a:endParaRPr lang="en-US"/>
          </a:p>
        </p:txBody>
      </p:sp>
    </p:spTree>
    <p:extLst>
      <p:ext uri="{BB962C8B-B14F-4D97-AF65-F5344CB8AC3E}">
        <p14:creationId xmlns:p14="http://schemas.microsoft.com/office/powerpoint/2010/main" val="246796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FE91BA-6277-4378-8A69-D70CDF369950}" type="datetimeFigureOut">
              <a:rPr lang="en-US" smtClean="0"/>
              <a:t>7/21/2015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C2044C-B88E-456B-BA96-E39FF9387B91}" type="slidenum">
              <a:rPr lang="en-US" smtClean="0"/>
              <a:t>‹#›</a:t>
            </a:fld>
            <a:endParaRPr lang="en-US"/>
          </a:p>
        </p:txBody>
      </p:sp>
    </p:spTree>
    <p:extLst>
      <p:ext uri="{BB962C8B-B14F-4D97-AF65-F5344CB8AC3E}">
        <p14:creationId xmlns:p14="http://schemas.microsoft.com/office/powerpoint/2010/main" val="37727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FE91BA-6277-4378-8A69-D70CDF369950}" type="datetimeFigureOut">
              <a:rPr lang="en-US" smtClean="0"/>
              <a:t>7/21/2015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2044C-B88E-456B-BA96-E39FF9387B91}" type="slidenum">
              <a:rPr lang="en-US" smtClean="0"/>
              <a:t>‹#›</a:t>
            </a:fld>
            <a:endParaRPr lang="en-US"/>
          </a:p>
        </p:txBody>
      </p:sp>
    </p:spTree>
    <p:extLst>
      <p:ext uri="{BB962C8B-B14F-4D97-AF65-F5344CB8AC3E}">
        <p14:creationId xmlns:p14="http://schemas.microsoft.com/office/powerpoint/2010/main" val="2174714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FE91BA-6277-4378-8A69-D70CDF369950}" type="datetimeFigureOut">
              <a:rPr lang="en-US" smtClean="0"/>
              <a:t>7/21/2015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2044C-B88E-456B-BA96-E39FF9387B91}" type="slidenum">
              <a:rPr lang="en-US" smtClean="0"/>
              <a:t>‹#›</a:t>
            </a:fld>
            <a:endParaRPr lang="en-US"/>
          </a:p>
        </p:txBody>
      </p:sp>
    </p:spTree>
    <p:extLst>
      <p:ext uri="{BB962C8B-B14F-4D97-AF65-F5344CB8AC3E}">
        <p14:creationId xmlns:p14="http://schemas.microsoft.com/office/powerpoint/2010/main" val="318295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E91BA-6277-4378-8A69-D70CDF369950}" type="datetimeFigureOut">
              <a:rPr lang="en-US" smtClean="0"/>
              <a:t>7/21/2015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2044C-B88E-456B-BA96-E39FF9387B91}" type="slidenum">
              <a:rPr lang="en-US" smtClean="0"/>
              <a:t>‹#›</a:t>
            </a:fld>
            <a:endParaRPr lang="en-US"/>
          </a:p>
        </p:txBody>
      </p:sp>
    </p:spTree>
    <p:extLst>
      <p:ext uri="{BB962C8B-B14F-4D97-AF65-F5344CB8AC3E}">
        <p14:creationId xmlns:p14="http://schemas.microsoft.com/office/powerpoint/2010/main" val="2894481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pubs.usgs.gov/sim/318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pubs.usgs.gov/sir/2013/5079/"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14" y="1122363"/>
            <a:ext cx="11960772" cy="2387600"/>
          </a:xfrm>
        </p:spPr>
        <p:txBody>
          <a:bodyPr anchor="ctr">
            <a:normAutofit/>
          </a:bodyPr>
          <a:lstStyle/>
          <a:p>
            <a:r>
              <a:rPr lang="en-US" dirty="0"/>
              <a:t>Floridan Aquifer </a:t>
            </a:r>
            <a:r>
              <a:rPr lang="en-US" dirty="0" smtClean="0"/>
              <a:t>System</a:t>
            </a:r>
            <a:br>
              <a:rPr lang="en-US" dirty="0" smtClean="0"/>
            </a:br>
            <a:r>
              <a:rPr lang="en-US" dirty="0" smtClean="0"/>
              <a:t>Regional </a:t>
            </a:r>
            <a:r>
              <a:rPr lang="en-US" dirty="0"/>
              <a:t>Groundwater Availability Study</a:t>
            </a:r>
          </a:p>
        </p:txBody>
      </p:sp>
      <p:sp>
        <p:nvSpPr>
          <p:cNvPr id="3" name="Subtitle 2"/>
          <p:cNvSpPr>
            <a:spLocks noGrp="1"/>
          </p:cNvSpPr>
          <p:nvPr>
            <p:ph type="subTitle" idx="1"/>
          </p:nvPr>
        </p:nvSpPr>
        <p:spPr/>
        <p:txBody>
          <a:bodyPr>
            <a:normAutofit/>
          </a:bodyPr>
          <a:lstStyle/>
          <a:p>
            <a:r>
              <a:rPr lang="en-US" dirty="0" smtClean="0"/>
              <a:t>Jason </a:t>
            </a:r>
            <a:r>
              <a:rPr lang="en-US" dirty="0" smtClean="0"/>
              <a:t>Bellino / David Sumner</a:t>
            </a:r>
          </a:p>
          <a:p>
            <a:r>
              <a:rPr lang="en-US" dirty="0" smtClean="0"/>
              <a:t>FL AWRA Annual Meeting, Key </a:t>
            </a:r>
            <a:r>
              <a:rPr lang="en-US" dirty="0" smtClean="0"/>
              <a:t>Largo, FL</a:t>
            </a:r>
          </a:p>
          <a:p>
            <a:r>
              <a:rPr lang="en-US" dirty="0" smtClean="0"/>
              <a:t>July 23, 2015</a:t>
            </a:r>
            <a:endParaRPr lang="en-US" dirty="0"/>
          </a:p>
        </p:txBody>
      </p:sp>
    </p:spTree>
    <p:extLst>
      <p:ext uri="{BB962C8B-B14F-4D97-AF65-F5344CB8AC3E}">
        <p14:creationId xmlns:p14="http://schemas.microsoft.com/office/powerpoint/2010/main" val="24160130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Timeline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306084"/>
            <a:ext cx="10515600" cy="3390420"/>
          </a:xfrm>
        </p:spPr>
      </p:pic>
    </p:spTree>
    <p:extLst>
      <p:ext uri="{BB962C8B-B14F-4D97-AF65-F5344CB8AC3E}">
        <p14:creationId xmlns:p14="http://schemas.microsoft.com/office/powerpoint/2010/main" val="16932010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Status – Completed Work</a:t>
            </a:r>
            <a:endParaRPr lang="en-US" dirty="0"/>
          </a:p>
        </p:txBody>
      </p:sp>
      <p:sp>
        <p:nvSpPr>
          <p:cNvPr id="3" name="Content Placeholder 2"/>
          <p:cNvSpPr>
            <a:spLocks noGrp="1"/>
          </p:cNvSpPr>
          <p:nvPr>
            <p:ph idx="1"/>
          </p:nvPr>
        </p:nvSpPr>
        <p:spPr>
          <a:xfrm>
            <a:off x="838200" y="1825625"/>
            <a:ext cx="2876550" cy="4351338"/>
          </a:xfrm>
        </p:spPr>
        <p:txBody>
          <a:bodyPr/>
          <a:lstStyle/>
          <a:p>
            <a:pPr marL="0" indent="0">
              <a:buNone/>
            </a:pPr>
            <a:r>
              <a:rPr lang="en-US" b="1" dirty="0" smtClean="0"/>
              <a:t>Data Compilation</a:t>
            </a:r>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3300" y="1754306"/>
            <a:ext cx="8446025" cy="4422657"/>
          </a:xfrm>
          <a:prstGeom prst="rect">
            <a:avLst/>
          </a:prstGeom>
        </p:spPr>
      </p:pic>
    </p:spTree>
    <p:extLst>
      <p:ext uri="{BB962C8B-B14F-4D97-AF65-F5344CB8AC3E}">
        <p14:creationId xmlns:p14="http://schemas.microsoft.com/office/powerpoint/2010/main" val="1529891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9885" y="1355912"/>
            <a:ext cx="6195902" cy="54258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6559" y="1352028"/>
            <a:ext cx="5362554" cy="5429772"/>
          </a:xfrm>
          <a:prstGeom prst="rect">
            <a:avLst/>
          </a:prstGeom>
        </p:spPr>
      </p:pic>
      <p:sp>
        <p:nvSpPr>
          <p:cNvPr id="2" name="Title 1"/>
          <p:cNvSpPr>
            <a:spLocks noGrp="1"/>
          </p:cNvSpPr>
          <p:nvPr>
            <p:ph type="title"/>
          </p:nvPr>
        </p:nvSpPr>
        <p:spPr/>
        <p:txBody>
          <a:bodyPr/>
          <a:lstStyle/>
          <a:p>
            <a:r>
              <a:rPr lang="en-US" dirty="0" smtClean="0"/>
              <a:t>Project Status – Completed Work</a:t>
            </a:r>
            <a:endParaRPr lang="en-US" dirty="0"/>
          </a:p>
        </p:txBody>
      </p:sp>
      <p:sp>
        <p:nvSpPr>
          <p:cNvPr id="3" name="Content Placeholder 2"/>
          <p:cNvSpPr>
            <a:spLocks noGrp="1"/>
          </p:cNvSpPr>
          <p:nvPr>
            <p:ph idx="1"/>
          </p:nvPr>
        </p:nvSpPr>
        <p:spPr>
          <a:xfrm>
            <a:off x="838199" y="1825625"/>
            <a:ext cx="4671686" cy="4351338"/>
          </a:xfrm>
        </p:spPr>
        <p:txBody>
          <a:bodyPr>
            <a:normAutofit fontScale="92500"/>
          </a:bodyPr>
          <a:lstStyle/>
          <a:p>
            <a:pPr marL="0" indent="0">
              <a:buNone/>
            </a:pPr>
            <a:r>
              <a:rPr lang="en-US" b="1" dirty="0" smtClean="0"/>
              <a:t>Hydrogeologic Framework</a:t>
            </a:r>
          </a:p>
          <a:p>
            <a:pPr marL="0" indent="0">
              <a:buNone/>
            </a:pPr>
            <a:r>
              <a:rPr lang="en-US" dirty="0" smtClean="0"/>
              <a:t>Williams and </a:t>
            </a:r>
            <a:r>
              <a:rPr lang="en-US" dirty="0" err="1" smtClean="0"/>
              <a:t>Kuniansky</a:t>
            </a:r>
            <a:r>
              <a:rPr lang="en-US" dirty="0" smtClean="0"/>
              <a:t>, 2015</a:t>
            </a:r>
          </a:p>
          <a:p>
            <a:r>
              <a:rPr lang="en-US" dirty="0" smtClean="0"/>
              <a:t>Revised </a:t>
            </a:r>
            <a:r>
              <a:rPr lang="en-US" dirty="0"/>
              <a:t>by incorporating new studies and </a:t>
            </a:r>
            <a:r>
              <a:rPr lang="en-US" dirty="0" smtClean="0"/>
              <a:t>data</a:t>
            </a:r>
          </a:p>
          <a:p>
            <a:r>
              <a:rPr lang="en-US" dirty="0" smtClean="0"/>
              <a:t>Remapped UFA/LFA boundaries using </a:t>
            </a:r>
            <a:r>
              <a:rPr lang="en-US" dirty="0"/>
              <a:t>regional </a:t>
            </a:r>
            <a:r>
              <a:rPr lang="en-US" dirty="0" err="1"/>
              <a:t>lithostratigraphic</a:t>
            </a:r>
            <a:r>
              <a:rPr lang="en-US" dirty="0"/>
              <a:t> </a:t>
            </a:r>
            <a:r>
              <a:rPr lang="en-US" dirty="0" smtClean="0"/>
              <a:t>correlations (no more MCUs):</a:t>
            </a:r>
          </a:p>
          <a:p>
            <a:pPr lvl="1"/>
            <a:r>
              <a:rPr lang="en-US" dirty="0" err="1" smtClean="0"/>
              <a:t>Bucatunna</a:t>
            </a:r>
            <a:r>
              <a:rPr lang="en-US" dirty="0" smtClean="0"/>
              <a:t> </a:t>
            </a:r>
            <a:r>
              <a:rPr lang="en-US" dirty="0"/>
              <a:t>Clay confining </a:t>
            </a:r>
            <a:r>
              <a:rPr lang="en-US" dirty="0" smtClean="0"/>
              <a:t>unit</a:t>
            </a:r>
          </a:p>
          <a:p>
            <a:pPr lvl="1"/>
            <a:r>
              <a:rPr lang="en-US" dirty="0" smtClean="0"/>
              <a:t>Lisbon-Avon </a:t>
            </a:r>
            <a:r>
              <a:rPr lang="en-US" dirty="0"/>
              <a:t>Park composite </a:t>
            </a:r>
            <a:r>
              <a:rPr lang="en-US" dirty="0" smtClean="0"/>
              <a:t>unit</a:t>
            </a:r>
          </a:p>
          <a:p>
            <a:pPr lvl="1"/>
            <a:r>
              <a:rPr lang="en-US" dirty="0" smtClean="0"/>
              <a:t>Middle </a:t>
            </a:r>
            <a:r>
              <a:rPr lang="en-US" dirty="0"/>
              <a:t>Avon Park composite unit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0825" y="1355912"/>
            <a:ext cx="4192731" cy="5425888"/>
          </a:xfrm>
          <a:prstGeom prst="rect">
            <a:avLst/>
          </a:prstGeom>
        </p:spPr>
      </p:pic>
    </p:spTree>
    <p:extLst>
      <p:ext uri="{BB962C8B-B14F-4D97-AF65-F5344CB8AC3E}">
        <p14:creationId xmlns:p14="http://schemas.microsoft.com/office/powerpoint/2010/main" val="3124923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nodeType="withEffect">
                                  <p:stCondLst>
                                    <p:cond delay="1000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ntr" presetSubtype="0" fill="hold" nodeType="withEffect">
                                  <p:stCondLst>
                                    <p:cond delay="10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xit" presetSubtype="0" fill="hold" nodeType="withEffect">
                                  <p:stCondLst>
                                    <p:cond delay="2000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ntr" presetSubtype="0" fill="hold" nodeType="withEffect">
                                  <p:stCondLst>
                                    <p:cond delay="20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Status – Completed Work</a:t>
            </a:r>
            <a:endParaRPr lang="en-US" dirty="0"/>
          </a:p>
        </p:txBody>
      </p:sp>
      <p:sp>
        <p:nvSpPr>
          <p:cNvPr id="3" name="Content Placeholder 2"/>
          <p:cNvSpPr>
            <a:spLocks noGrp="1"/>
          </p:cNvSpPr>
          <p:nvPr>
            <p:ph idx="1"/>
          </p:nvPr>
        </p:nvSpPr>
        <p:spPr>
          <a:xfrm>
            <a:off x="838199" y="1825625"/>
            <a:ext cx="5248276" cy="4351338"/>
          </a:xfrm>
        </p:spPr>
        <p:txBody>
          <a:bodyPr>
            <a:normAutofit/>
          </a:bodyPr>
          <a:lstStyle/>
          <a:p>
            <a:pPr marL="0" indent="0">
              <a:buNone/>
            </a:pPr>
            <a:r>
              <a:rPr lang="en-US" b="1" dirty="0" smtClean="0"/>
              <a:t>Potentiometric Surface Map, May-June 2010</a:t>
            </a:r>
          </a:p>
          <a:p>
            <a:pPr marL="0" indent="0">
              <a:buNone/>
            </a:pPr>
            <a:r>
              <a:rPr lang="en-US" dirty="0" err="1" smtClean="0"/>
              <a:t>Kinnaman</a:t>
            </a:r>
            <a:r>
              <a:rPr lang="en-US" dirty="0" smtClean="0"/>
              <a:t> and Dixon, 2010</a:t>
            </a:r>
          </a:p>
          <a:p>
            <a:pPr marL="0" indent="0">
              <a:buNone/>
            </a:pPr>
            <a:r>
              <a:rPr lang="en-US" sz="2400" dirty="0">
                <a:hlinkClick r:id="rId3"/>
              </a:rPr>
              <a:t>http://</a:t>
            </a:r>
            <a:r>
              <a:rPr lang="en-US" sz="2400" dirty="0" smtClean="0">
                <a:hlinkClick r:id="rId3"/>
              </a:rPr>
              <a:t>pubs.usgs.gov/sim/3182/</a:t>
            </a: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6475" y="1383242"/>
            <a:ext cx="3859530" cy="536045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6475" y="1383242"/>
            <a:ext cx="3859530" cy="5360458"/>
          </a:xfrm>
          <a:prstGeom prst="rect">
            <a:avLst/>
          </a:prstGeom>
        </p:spPr>
      </p:pic>
    </p:spTree>
    <p:extLst>
      <p:ext uri="{BB962C8B-B14F-4D97-AF65-F5344CB8AC3E}">
        <p14:creationId xmlns:p14="http://schemas.microsoft.com/office/powerpoint/2010/main" val="106010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Status – Completed Work</a:t>
            </a:r>
            <a:endParaRPr lang="en-US" dirty="0"/>
          </a:p>
        </p:txBody>
      </p:sp>
      <p:sp>
        <p:nvSpPr>
          <p:cNvPr id="3" name="Content Placeholder 2"/>
          <p:cNvSpPr>
            <a:spLocks noGrp="1"/>
          </p:cNvSpPr>
          <p:nvPr>
            <p:ph idx="1"/>
          </p:nvPr>
        </p:nvSpPr>
        <p:spPr>
          <a:xfrm>
            <a:off x="838199" y="1825625"/>
            <a:ext cx="5067300" cy="4351338"/>
          </a:xfrm>
        </p:spPr>
        <p:txBody>
          <a:bodyPr>
            <a:normAutofit/>
          </a:bodyPr>
          <a:lstStyle/>
          <a:p>
            <a:pPr marL="0" indent="0">
              <a:buNone/>
            </a:pPr>
            <a:r>
              <a:rPr lang="en-US" b="1" dirty="0" smtClean="0"/>
              <a:t>Groundwater-Level Analysis</a:t>
            </a:r>
          </a:p>
          <a:p>
            <a:pPr marL="0" indent="0">
              <a:buNone/>
            </a:pPr>
            <a:r>
              <a:rPr lang="en-US" dirty="0" smtClean="0"/>
              <a:t>Williams and others (2013) </a:t>
            </a:r>
          </a:p>
          <a:p>
            <a:pPr marL="0" indent="0">
              <a:buNone/>
            </a:pPr>
            <a:r>
              <a:rPr lang="en-US" dirty="0" smtClean="0"/>
              <a:t>Relates areas of confinement with water level declines over time. </a:t>
            </a:r>
          </a:p>
          <a:p>
            <a:pPr marL="0" indent="0">
              <a:buNone/>
            </a:pPr>
            <a:endParaRPr lang="en-US" sz="2000" dirty="0" smtClean="0"/>
          </a:p>
          <a:p>
            <a:pPr marL="0" indent="0" algn="ctr">
              <a:buNone/>
            </a:pPr>
            <a:r>
              <a:rPr lang="en-US" sz="2000" dirty="0" smtClean="0"/>
              <a:t>greater confinement = greater declines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499" y="1384742"/>
            <a:ext cx="4921897" cy="5473258"/>
          </a:xfrm>
          <a:prstGeom prst="rect">
            <a:avLst/>
          </a:prstGeom>
        </p:spPr>
      </p:pic>
    </p:spTree>
    <p:extLst>
      <p:ext uri="{BB962C8B-B14F-4D97-AF65-F5344CB8AC3E}">
        <p14:creationId xmlns:p14="http://schemas.microsoft.com/office/powerpoint/2010/main" val="961179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Status – Completed Work</a:t>
            </a:r>
            <a:endParaRPr lang="en-US" dirty="0"/>
          </a:p>
        </p:txBody>
      </p:sp>
      <p:sp>
        <p:nvSpPr>
          <p:cNvPr id="3" name="Content Placeholder 2"/>
          <p:cNvSpPr>
            <a:spLocks noGrp="1"/>
          </p:cNvSpPr>
          <p:nvPr>
            <p:ph idx="1"/>
          </p:nvPr>
        </p:nvSpPr>
        <p:spPr>
          <a:xfrm>
            <a:off x="838199" y="1825625"/>
            <a:ext cx="4848226" cy="4351338"/>
          </a:xfrm>
        </p:spPr>
        <p:txBody>
          <a:bodyPr>
            <a:normAutofit fontScale="77500" lnSpcReduction="20000"/>
          </a:bodyPr>
          <a:lstStyle/>
          <a:p>
            <a:pPr marL="0" indent="0">
              <a:buNone/>
            </a:pPr>
            <a:r>
              <a:rPr lang="en-US" b="1" dirty="0" smtClean="0"/>
              <a:t>Other Products</a:t>
            </a:r>
          </a:p>
          <a:p>
            <a:r>
              <a:rPr lang="en-US" dirty="0" smtClean="0"/>
              <a:t>Data series releases</a:t>
            </a:r>
          </a:p>
          <a:p>
            <a:pPr lvl="1"/>
            <a:r>
              <a:rPr lang="en-US" dirty="0" smtClean="0"/>
              <a:t>Digitization of Miller (1986) framework</a:t>
            </a:r>
          </a:p>
          <a:p>
            <a:pPr lvl="1"/>
            <a:r>
              <a:rPr lang="en-US" dirty="0" smtClean="0"/>
              <a:t>Water level measurements used in the 2010 </a:t>
            </a:r>
            <a:r>
              <a:rPr lang="en-US" dirty="0" err="1" smtClean="0"/>
              <a:t>potmap</a:t>
            </a:r>
            <a:endParaRPr lang="en-US" dirty="0" smtClean="0"/>
          </a:p>
          <a:p>
            <a:pPr lvl="1"/>
            <a:r>
              <a:rPr lang="en-US" dirty="0" smtClean="0"/>
              <a:t>GIS dataset to accompany newly revised framework report</a:t>
            </a:r>
          </a:p>
          <a:p>
            <a:pPr lvl="1"/>
            <a:r>
              <a:rPr lang="en-US" dirty="0" smtClean="0"/>
              <a:t>Geophysical log database</a:t>
            </a:r>
          </a:p>
          <a:p>
            <a:pPr lvl="1"/>
            <a:r>
              <a:rPr lang="en-US" dirty="0" smtClean="0"/>
              <a:t>Tabulated aquifer properties database</a:t>
            </a:r>
          </a:p>
          <a:p>
            <a:r>
              <a:rPr lang="en-US" dirty="0" smtClean="0"/>
              <a:t>Scientific Investigations Map of transmissivity of the UFA</a:t>
            </a:r>
          </a:p>
          <a:p>
            <a:r>
              <a:rPr lang="en-US" dirty="0" smtClean="0"/>
              <a:t>Revised framework of the FAS in northern coastal GA and adjacent SC</a:t>
            </a:r>
          </a:p>
          <a:p>
            <a:r>
              <a:rPr lang="en-US" dirty="0" smtClean="0"/>
              <a:t>Various proceedings papers and conference presentations</a:t>
            </a:r>
          </a:p>
        </p:txBody>
      </p:sp>
      <p:grpSp>
        <p:nvGrpSpPr>
          <p:cNvPr id="14" name="Group 13"/>
          <p:cNvGrpSpPr/>
          <p:nvPr/>
        </p:nvGrpSpPr>
        <p:grpSpPr>
          <a:xfrm>
            <a:off x="6477070" y="1690688"/>
            <a:ext cx="3901462" cy="4769338"/>
            <a:chOff x="6839020" y="1825625"/>
            <a:chExt cx="3901462" cy="4769338"/>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021" y="1825625"/>
              <a:ext cx="1142857" cy="148114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875" y="1825625"/>
              <a:ext cx="1190626" cy="148590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5017" y="1825625"/>
              <a:ext cx="1145465" cy="148114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7679" y="3432231"/>
              <a:ext cx="1142803" cy="148107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020" y="3432231"/>
              <a:ext cx="1142857" cy="14080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91644" y="3432231"/>
              <a:ext cx="1142857" cy="148114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9020" y="4986338"/>
              <a:ext cx="1142857" cy="881834"/>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95017" y="5034079"/>
              <a:ext cx="947680" cy="1560884"/>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6455" y="5034079"/>
              <a:ext cx="1145465" cy="1429541"/>
            </a:xfrm>
            <a:prstGeom prst="rect">
              <a:avLst/>
            </a:prstGeom>
          </p:spPr>
        </p:pic>
      </p:grpSp>
    </p:spTree>
    <p:extLst>
      <p:ext uri="{BB962C8B-B14F-4D97-AF65-F5344CB8AC3E}">
        <p14:creationId xmlns:p14="http://schemas.microsoft.com/office/powerpoint/2010/main" val="71185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Status – Current Work</a:t>
            </a:r>
            <a:endParaRPr lang="en-US" dirty="0"/>
          </a:p>
        </p:txBody>
      </p:sp>
      <p:sp>
        <p:nvSpPr>
          <p:cNvPr id="3" name="Content Placeholder 2"/>
          <p:cNvSpPr>
            <a:spLocks noGrp="1"/>
          </p:cNvSpPr>
          <p:nvPr>
            <p:ph idx="1"/>
          </p:nvPr>
        </p:nvSpPr>
        <p:spPr>
          <a:xfrm>
            <a:off x="838199" y="1825625"/>
            <a:ext cx="4848226" cy="4351338"/>
          </a:xfrm>
        </p:spPr>
        <p:txBody>
          <a:bodyPr>
            <a:normAutofit lnSpcReduction="10000"/>
          </a:bodyPr>
          <a:lstStyle/>
          <a:p>
            <a:pPr marL="0" indent="0">
              <a:buNone/>
            </a:pPr>
            <a:r>
              <a:rPr lang="en-US" b="1" dirty="0" smtClean="0"/>
              <a:t>Hydrologic Conditions Assessment</a:t>
            </a:r>
          </a:p>
          <a:p>
            <a:pPr marL="0" indent="0">
              <a:buNone/>
            </a:pPr>
            <a:r>
              <a:rPr lang="en-US" dirty="0" smtClean="0"/>
              <a:t>Provides a current state-of-knowledge on the hydrologic conditions of the FAS</a:t>
            </a:r>
          </a:p>
          <a:p>
            <a:pPr lvl="1"/>
            <a:r>
              <a:rPr lang="en-US" dirty="0" smtClean="0"/>
              <a:t>Conceptual model</a:t>
            </a:r>
          </a:p>
          <a:p>
            <a:pPr lvl="1"/>
            <a:r>
              <a:rPr lang="en-US" dirty="0" smtClean="0"/>
              <a:t>Precipitation</a:t>
            </a:r>
          </a:p>
          <a:p>
            <a:pPr lvl="1"/>
            <a:r>
              <a:rPr lang="en-US" dirty="0" smtClean="0"/>
              <a:t>Recharge</a:t>
            </a:r>
          </a:p>
          <a:p>
            <a:pPr lvl="1"/>
            <a:r>
              <a:rPr lang="en-US" dirty="0" smtClean="0"/>
              <a:t>Water use</a:t>
            </a:r>
          </a:p>
          <a:p>
            <a:pPr lvl="1"/>
            <a:r>
              <a:rPr lang="en-US" dirty="0" smtClean="0"/>
              <a:t>Spring flow</a:t>
            </a:r>
          </a:p>
          <a:p>
            <a:pPr lvl="1"/>
            <a:r>
              <a:rPr lang="en-US" dirty="0" smtClean="0"/>
              <a:t>Change in storage</a:t>
            </a:r>
          </a:p>
          <a:p>
            <a:pPr lvl="1"/>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525" y="1305719"/>
            <a:ext cx="4810484" cy="54102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5358" y="1305719"/>
            <a:ext cx="6187762" cy="54102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5358" y="1405940"/>
            <a:ext cx="6574897" cy="5190708"/>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1059" y="1305719"/>
            <a:ext cx="4396359" cy="5335104"/>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3535" y="1305719"/>
            <a:ext cx="4433543" cy="545206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4752" y="1336061"/>
            <a:ext cx="5619048" cy="5304762"/>
          </a:xfrm>
          <a:prstGeom prst="rect">
            <a:avLst/>
          </a:prstGeom>
        </p:spPr>
      </p:pic>
    </p:spTree>
    <p:extLst>
      <p:ext uri="{BB962C8B-B14F-4D97-AF65-F5344CB8AC3E}">
        <p14:creationId xmlns:p14="http://schemas.microsoft.com/office/powerpoint/2010/main" val="3710868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nodeType="withEffect">
                                  <p:stCondLst>
                                    <p:cond delay="500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ntr" presetSubtype="0" fill="hold" nodeType="withEffect">
                                  <p:stCondLst>
                                    <p:cond delay="5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xit" presetSubtype="0" fill="hold" nodeType="withEffect">
                                  <p:stCondLst>
                                    <p:cond delay="1000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10" presetClass="entr" presetSubtype="0" fill="hold" nodeType="withEffect">
                                  <p:stCondLst>
                                    <p:cond delay="100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xit" presetSubtype="0" fill="hold" nodeType="withEffect">
                                  <p:stCondLst>
                                    <p:cond delay="1500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10" presetClass="entr" presetSubtype="0" fill="hold" nodeType="withEffect">
                                  <p:stCondLst>
                                    <p:cond delay="150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xit" presetSubtype="0" fill="hold" nodeType="withEffect">
                                  <p:stCondLst>
                                    <p:cond delay="200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ntr" presetSubtype="0" fill="hold" nodeType="withEffect">
                                  <p:stCondLst>
                                    <p:cond delay="200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xit" presetSubtype="0" fill="hold" nodeType="withEffect">
                                  <p:stCondLst>
                                    <p:cond delay="2500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0" presetClass="entr" presetSubtype="0" fill="hold" nodeType="withEffect">
                                  <p:stCondLst>
                                    <p:cond delay="250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Status – Current Work</a:t>
            </a:r>
            <a:endParaRPr lang="en-US" dirty="0"/>
          </a:p>
        </p:txBody>
      </p:sp>
      <p:sp>
        <p:nvSpPr>
          <p:cNvPr id="3" name="Content Placeholder 2"/>
          <p:cNvSpPr>
            <a:spLocks noGrp="1"/>
          </p:cNvSpPr>
          <p:nvPr>
            <p:ph idx="1"/>
          </p:nvPr>
        </p:nvSpPr>
        <p:spPr>
          <a:xfrm>
            <a:off x="838199" y="1825625"/>
            <a:ext cx="4848226" cy="4351338"/>
          </a:xfrm>
        </p:spPr>
        <p:txBody>
          <a:bodyPr>
            <a:normAutofit/>
          </a:bodyPr>
          <a:lstStyle/>
          <a:p>
            <a:pPr marL="0" indent="0">
              <a:buNone/>
            </a:pPr>
            <a:r>
              <a:rPr lang="en-US" b="1" dirty="0" smtClean="0"/>
              <a:t>Numerical Model</a:t>
            </a:r>
          </a:p>
          <a:p>
            <a:r>
              <a:rPr lang="en-US" dirty="0"/>
              <a:t>Model domain will cover the entire FAS with a </a:t>
            </a:r>
            <a:r>
              <a:rPr lang="en-US" dirty="0" smtClean="0"/>
              <a:t>5,000 </a:t>
            </a:r>
            <a:r>
              <a:rPr lang="en-US" dirty="0" err="1" smtClean="0"/>
              <a:t>ft</a:t>
            </a:r>
            <a:r>
              <a:rPr lang="en-US" dirty="0" smtClean="0"/>
              <a:t> by 5,000 </a:t>
            </a:r>
            <a:r>
              <a:rPr lang="en-US" dirty="0" err="1" smtClean="0"/>
              <a:t>ft</a:t>
            </a:r>
            <a:r>
              <a:rPr lang="en-US" dirty="0" smtClean="0"/>
              <a:t> </a:t>
            </a:r>
            <a:r>
              <a:rPr lang="en-US" dirty="0"/>
              <a:t>uniform </a:t>
            </a:r>
            <a:r>
              <a:rPr lang="en-US" dirty="0" smtClean="0"/>
              <a:t>grid</a:t>
            </a:r>
          </a:p>
          <a:p>
            <a:r>
              <a:rPr lang="en-US" dirty="0" smtClean="0"/>
              <a:t>9 </a:t>
            </a:r>
            <a:r>
              <a:rPr lang="en-US" dirty="0"/>
              <a:t>layers including active surficial and confining </a:t>
            </a:r>
            <a:r>
              <a:rPr lang="en-US" dirty="0" smtClean="0"/>
              <a:t>units</a:t>
            </a:r>
          </a:p>
          <a:p>
            <a:r>
              <a:rPr lang="en-US" dirty="0"/>
              <a:t>T</a:t>
            </a:r>
            <a:r>
              <a:rPr lang="en-US" dirty="0" smtClean="0"/>
              <a:t>ransient calibration from 1900-2010, with emphasis on the period from 1995-2010</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082" y="926592"/>
            <a:ext cx="4207061" cy="5785104"/>
          </a:xfrm>
          <a:prstGeom prst="rect">
            <a:avLst/>
          </a:prstGeom>
        </p:spPr>
      </p:pic>
    </p:spTree>
    <p:extLst>
      <p:ext uri="{BB962C8B-B14F-4D97-AF65-F5344CB8AC3E}">
        <p14:creationId xmlns:p14="http://schemas.microsoft.com/office/powerpoint/2010/main" val="829907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Status – Current Work</a:t>
            </a:r>
            <a:endParaRPr lang="en-US" dirty="0"/>
          </a:p>
        </p:txBody>
      </p:sp>
      <p:sp>
        <p:nvSpPr>
          <p:cNvPr id="3" name="Content Placeholder 2"/>
          <p:cNvSpPr>
            <a:spLocks noGrp="1"/>
          </p:cNvSpPr>
          <p:nvPr>
            <p:ph idx="1"/>
          </p:nvPr>
        </p:nvSpPr>
        <p:spPr>
          <a:xfrm>
            <a:off x="838198" y="1825625"/>
            <a:ext cx="10515601" cy="4351338"/>
          </a:xfrm>
        </p:spPr>
        <p:txBody>
          <a:bodyPr>
            <a:normAutofit/>
          </a:bodyPr>
          <a:lstStyle/>
          <a:p>
            <a:pPr marL="0" indent="0">
              <a:buNone/>
            </a:pPr>
            <a:r>
              <a:rPr lang="en-US" b="1" dirty="0" smtClean="0"/>
              <a:t>Assessment of Groundwater Availability</a:t>
            </a:r>
          </a:p>
          <a:p>
            <a:pPr marL="0" indent="0">
              <a:buNone/>
            </a:pPr>
            <a:r>
              <a:rPr lang="en-US" dirty="0"/>
              <a:t>What do we mean by </a:t>
            </a:r>
            <a:r>
              <a:rPr lang="en-US" dirty="0" smtClean="0"/>
              <a:t>groundwater “availability"?</a:t>
            </a:r>
          </a:p>
          <a:p>
            <a:pPr marL="0" indent="0">
              <a:buNone/>
            </a:pPr>
            <a:endParaRPr lang="en-US" dirty="0" smtClean="0"/>
          </a:p>
          <a:p>
            <a:pPr marL="0" indent="0">
              <a:buNone/>
            </a:pPr>
            <a:r>
              <a:rPr lang="en-US" dirty="0" smtClean="0"/>
              <a:t>The </a:t>
            </a:r>
            <a:r>
              <a:rPr lang="en-US" dirty="0"/>
              <a:t>SECURE Water Act of 2009 (P.L. 111-11):Sec. 9508 establishes the "National Water Availability and Use Assessment Program" with the goals </a:t>
            </a:r>
            <a:r>
              <a:rPr lang="en-US" dirty="0" smtClean="0"/>
              <a:t>of:</a:t>
            </a:r>
          </a:p>
          <a:p>
            <a:pPr marL="914400" lvl="1" indent="-457200">
              <a:buAutoNum type="arabicParenBoth"/>
            </a:pPr>
            <a:r>
              <a:rPr lang="en-US" dirty="0" smtClean="0"/>
              <a:t>providing </a:t>
            </a:r>
            <a:r>
              <a:rPr lang="en-US" dirty="0"/>
              <a:t>a more accurate assessment of the status of water </a:t>
            </a:r>
            <a:r>
              <a:rPr lang="en-US" dirty="0" smtClean="0"/>
              <a:t>resources,</a:t>
            </a:r>
          </a:p>
          <a:p>
            <a:pPr marL="914400" lvl="1" indent="-457200">
              <a:buAutoNum type="arabicParenBoth"/>
            </a:pPr>
            <a:r>
              <a:rPr lang="en-US" dirty="0" smtClean="0"/>
              <a:t>assisting </a:t>
            </a:r>
            <a:r>
              <a:rPr lang="en-US" dirty="0"/>
              <a:t>in determination of the quantity of water that is available for beneficial </a:t>
            </a:r>
            <a:r>
              <a:rPr lang="en-US" dirty="0" smtClean="0"/>
              <a:t>uses, and</a:t>
            </a:r>
          </a:p>
          <a:p>
            <a:pPr marL="914400" lvl="1" indent="-457200">
              <a:buAutoNum type="arabicParenBoth"/>
            </a:pPr>
            <a:r>
              <a:rPr lang="en-US" dirty="0" smtClean="0"/>
              <a:t>identifying </a:t>
            </a:r>
            <a:r>
              <a:rPr lang="en-US" dirty="0"/>
              <a:t>long-term trends in water </a:t>
            </a:r>
            <a:r>
              <a:rPr lang="en-US" dirty="0" smtClean="0"/>
              <a:t>availability.</a:t>
            </a:r>
            <a:endParaRPr lang="en-US" dirty="0" smtClean="0"/>
          </a:p>
        </p:txBody>
      </p:sp>
    </p:spTree>
    <p:extLst>
      <p:ext uri="{BB962C8B-B14F-4D97-AF65-F5344CB8AC3E}">
        <p14:creationId xmlns:p14="http://schemas.microsoft.com/office/powerpoint/2010/main" val="3918093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Status – Current Work</a:t>
            </a:r>
            <a:endParaRPr lang="en-US" dirty="0"/>
          </a:p>
        </p:txBody>
      </p:sp>
      <p:sp>
        <p:nvSpPr>
          <p:cNvPr id="3" name="Content Placeholder 2"/>
          <p:cNvSpPr>
            <a:spLocks noGrp="1"/>
          </p:cNvSpPr>
          <p:nvPr>
            <p:ph idx="1"/>
          </p:nvPr>
        </p:nvSpPr>
        <p:spPr>
          <a:xfrm>
            <a:off x="838198" y="1825625"/>
            <a:ext cx="10515601" cy="4351338"/>
          </a:xfrm>
        </p:spPr>
        <p:txBody>
          <a:bodyPr>
            <a:normAutofit/>
          </a:bodyPr>
          <a:lstStyle/>
          <a:p>
            <a:pPr marL="0" indent="0">
              <a:buNone/>
            </a:pPr>
            <a:r>
              <a:rPr lang="en-US" b="1" dirty="0" smtClean="0"/>
              <a:t>Assessment of Groundwater Availability</a:t>
            </a:r>
          </a:p>
          <a:p>
            <a:pPr marL="0" indent="0">
              <a:buNone/>
            </a:pPr>
            <a:r>
              <a:rPr lang="en-US" dirty="0"/>
              <a:t>What do we mean by </a:t>
            </a:r>
            <a:r>
              <a:rPr lang="en-US" dirty="0" smtClean="0"/>
              <a:t>groundwater “availability"?</a:t>
            </a:r>
          </a:p>
          <a:p>
            <a:pPr marL="0" indent="0">
              <a:buNone/>
            </a:pPr>
            <a:endParaRPr lang="en-US" i="1" dirty="0" smtClean="0"/>
          </a:p>
          <a:p>
            <a:r>
              <a:rPr lang="en-US" dirty="0" smtClean="0"/>
              <a:t>We </a:t>
            </a:r>
            <a:r>
              <a:rPr lang="en-US" dirty="0"/>
              <a:t>are assessing effects of stresses and </a:t>
            </a:r>
            <a:r>
              <a:rPr lang="en-US" dirty="0" smtClean="0"/>
              <a:t>trends (water budgets and head change maps)</a:t>
            </a:r>
          </a:p>
          <a:p>
            <a:r>
              <a:rPr lang="en-US" dirty="0" smtClean="0"/>
              <a:t>Not </a:t>
            </a:r>
            <a:r>
              <a:rPr lang="en-US" dirty="0" smtClean="0"/>
              <a:t>prescribing </a:t>
            </a:r>
            <a:r>
              <a:rPr lang="en-US" dirty="0" smtClean="0"/>
              <a:t>"</a:t>
            </a:r>
            <a:r>
              <a:rPr lang="en-US" dirty="0"/>
              <a:t>how much" is </a:t>
            </a:r>
            <a:r>
              <a:rPr lang="en-US" dirty="0" smtClean="0"/>
              <a:t>available in a regulatory sense</a:t>
            </a:r>
            <a:endParaRPr lang="en-US" dirty="0" smtClean="0"/>
          </a:p>
        </p:txBody>
      </p:sp>
    </p:spTree>
    <p:extLst>
      <p:ext uri="{BB962C8B-B14F-4D97-AF65-F5344CB8AC3E}">
        <p14:creationId xmlns:p14="http://schemas.microsoft.com/office/powerpoint/2010/main" val="2495699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Staff</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Jason Bellino; Lutz, FL – Primary Investigator</a:t>
            </a:r>
          </a:p>
          <a:p>
            <a:r>
              <a:rPr lang="en-US" dirty="0" smtClean="0"/>
              <a:t>John Masterson; </a:t>
            </a:r>
            <a:r>
              <a:rPr lang="en-US" dirty="0" err="1" smtClean="0"/>
              <a:t>Northboro</a:t>
            </a:r>
            <a:r>
              <a:rPr lang="en-US" dirty="0" smtClean="0"/>
              <a:t>, MA – Senior Hydrologist &amp; Project Advisor</a:t>
            </a:r>
          </a:p>
          <a:p>
            <a:r>
              <a:rPr lang="en-US" dirty="0" smtClean="0"/>
              <a:t>Eve </a:t>
            </a:r>
            <a:r>
              <a:rPr lang="en-US" dirty="0" err="1" smtClean="0"/>
              <a:t>Kuniansky</a:t>
            </a:r>
            <a:r>
              <a:rPr lang="en-US" dirty="0" smtClean="0"/>
              <a:t>; Norcross, GA – SE Region GW </a:t>
            </a:r>
            <a:r>
              <a:rPr lang="en-US" dirty="0" smtClean="0"/>
              <a:t>Specialist</a:t>
            </a:r>
          </a:p>
          <a:p>
            <a:r>
              <a:rPr lang="en-US" dirty="0"/>
              <a:t>Mike </a:t>
            </a:r>
            <a:r>
              <a:rPr lang="en-US" dirty="0" err="1"/>
              <a:t>Fienen</a:t>
            </a:r>
            <a:r>
              <a:rPr lang="en-US" dirty="0"/>
              <a:t>; Madison, WI</a:t>
            </a:r>
          </a:p>
          <a:p>
            <a:r>
              <a:rPr lang="en-US" dirty="0" smtClean="0"/>
              <a:t>Mark </a:t>
            </a:r>
            <a:r>
              <a:rPr lang="en-US" dirty="0" err="1" smtClean="0"/>
              <a:t>Nardi</a:t>
            </a:r>
            <a:r>
              <a:rPr lang="en-US" dirty="0" smtClean="0"/>
              <a:t>; Dover, DE</a:t>
            </a:r>
          </a:p>
          <a:p>
            <a:r>
              <a:rPr lang="en-US" dirty="0" err="1" smtClean="0"/>
              <a:t>Betzy</a:t>
            </a:r>
            <a:r>
              <a:rPr lang="en-US" dirty="0" smtClean="0"/>
              <a:t> Reyes; Dover, DE</a:t>
            </a:r>
          </a:p>
          <a:p>
            <a:r>
              <a:rPr lang="en-US" dirty="0" smtClean="0"/>
              <a:t>Mike Holmes; Lutz, FL</a:t>
            </a:r>
          </a:p>
          <a:p>
            <a:r>
              <a:rPr lang="en-US" dirty="0" smtClean="0"/>
              <a:t>Joann Dixon; Orlando, FL</a:t>
            </a:r>
          </a:p>
          <a:p>
            <a:r>
              <a:rPr lang="en-US" dirty="0" smtClean="0"/>
              <a:t>Jack Monti; Coram, NY</a:t>
            </a:r>
          </a:p>
          <a:p>
            <a:r>
              <a:rPr lang="en-US" dirty="0" smtClean="0"/>
              <a:t>Jason Fine; Raleigh, </a:t>
            </a:r>
            <a:r>
              <a:rPr lang="en-US" dirty="0" smtClean="0"/>
              <a:t>NC</a:t>
            </a:r>
            <a:endParaRPr lang="en-US" dirty="0" smtClean="0"/>
          </a:p>
        </p:txBody>
      </p:sp>
    </p:spTree>
    <p:extLst>
      <p:ext uri="{BB962C8B-B14F-4D97-AF65-F5344CB8AC3E}">
        <p14:creationId xmlns:p14="http://schemas.microsoft.com/office/powerpoint/2010/main" val="9801656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Status – Planned Products</a:t>
            </a:r>
            <a:endParaRPr lang="en-US" dirty="0"/>
          </a:p>
        </p:txBody>
      </p:sp>
      <p:sp>
        <p:nvSpPr>
          <p:cNvPr id="3" name="Content Placeholder 2"/>
          <p:cNvSpPr>
            <a:spLocks noGrp="1"/>
          </p:cNvSpPr>
          <p:nvPr>
            <p:ph idx="1"/>
          </p:nvPr>
        </p:nvSpPr>
        <p:spPr>
          <a:xfrm>
            <a:off x="838198" y="1825625"/>
            <a:ext cx="10515601" cy="4351338"/>
          </a:xfrm>
        </p:spPr>
        <p:txBody>
          <a:bodyPr>
            <a:normAutofit/>
          </a:bodyPr>
          <a:lstStyle/>
          <a:p>
            <a:r>
              <a:rPr lang="en-US" dirty="0" smtClean="0"/>
              <a:t>USGS Scientific Investigations Report on current hydrologic conditions of the Floridan aquifer system (Bellino and others, in press)</a:t>
            </a:r>
          </a:p>
          <a:p>
            <a:r>
              <a:rPr lang="en-US" dirty="0"/>
              <a:t>USGS Data Series release of estimated recharge from 1900-2010 (2017)</a:t>
            </a:r>
          </a:p>
          <a:p>
            <a:r>
              <a:rPr lang="en-US" dirty="0" smtClean="0"/>
              <a:t>USGS Professional Paper outlining our assessment of groundwater availability with model documentation (2017/2018)</a:t>
            </a:r>
          </a:p>
          <a:p>
            <a:r>
              <a:rPr lang="en-US" dirty="0" smtClean="0"/>
              <a:t>USGS Fact Sheet with major findings from the above Professional Paper (2017/2018)</a:t>
            </a:r>
          </a:p>
        </p:txBody>
      </p:sp>
    </p:spTree>
    <p:extLst>
      <p:ext uri="{BB962C8B-B14F-4D97-AF65-F5344CB8AC3E}">
        <p14:creationId xmlns:p14="http://schemas.microsoft.com/office/powerpoint/2010/main" val="2566680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Webpage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29" y="0"/>
            <a:ext cx="10914342" cy="6858000"/>
          </a:xfrm>
          <a:prstGeom prst="rect">
            <a:avLst/>
          </a:prstGeom>
        </p:spPr>
      </p:pic>
    </p:spTree>
    <p:extLst>
      <p:ext uri="{BB962C8B-B14F-4D97-AF65-F5344CB8AC3E}">
        <p14:creationId xmlns:p14="http://schemas.microsoft.com/office/powerpoint/2010/main" val="2904212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Webpage</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0671" y="98390"/>
            <a:ext cx="6072729" cy="5083008"/>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00" y="98390"/>
            <a:ext cx="4938883" cy="3893354"/>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6264" y="2314964"/>
            <a:ext cx="5157577" cy="4476095"/>
          </a:xfrm>
          <a:prstGeom prst="rect">
            <a:avLst/>
          </a:prstGeom>
          <a:ln>
            <a:solidFill>
              <a:schemeClr val="tx1"/>
            </a:solidFill>
          </a:ln>
          <a:effectLst>
            <a:outerShdw blurRad="50800" dist="38100" dir="2700000" algn="tl" rotWithShape="0">
              <a:prstClr val="black">
                <a:alpha val="40000"/>
              </a:prstClr>
            </a:outerShdw>
          </a:effectLst>
        </p:spPr>
      </p:pic>
      <p:sp>
        <p:nvSpPr>
          <p:cNvPr id="11" name="TextBox 10"/>
          <p:cNvSpPr txBox="1"/>
          <p:nvPr/>
        </p:nvSpPr>
        <p:spPr>
          <a:xfrm>
            <a:off x="78600" y="2875002"/>
            <a:ext cx="12034800" cy="1200329"/>
          </a:xfrm>
          <a:prstGeom prst="rect">
            <a:avLst/>
          </a:prstGeom>
          <a:solidFill>
            <a:schemeClr val="bg2">
              <a:lumMod val="50000"/>
            </a:schemeClr>
          </a:solidFill>
        </p:spPr>
        <p:txBody>
          <a:bodyPr wrap="square" rtlCol="0">
            <a:spAutoFit/>
          </a:bodyPr>
          <a:lstStyle/>
          <a:p>
            <a:pPr algn="ctr"/>
            <a:r>
              <a:rPr lang="en-US" sz="7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www.fl.water.usgs.gov/floridan</a:t>
            </a:r>
            <a:endPar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spTree>
    <p:extLst>
      <p:ext uri="{BB962C8B-B14F-4D97-AF65-F5344CB8AC3E}">
        <p14:creationId xmlns:p14="http://schemas.microsoft.com/office/powerpoint/2010/main" val="79139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838200" y="1825625"/>
            <a:ext cx="3895725" cy="4351338"/>
          </a:xfrm>
        </p:spPr>
        <p:txBody>
          <a:bodyPr>
            <a:normAutofit lnSpcReduction="10000"/>
          </a:bodyPr>
          <a:lstStyle/>
          <a:p>
            <a:pPr marL="0" indent="0">
              <a:buNone/>
            </a:pPr>
            <a:r>
              <a:rPr lang="en-US" b="1" dirty="0" smtClean="0"/>
              <a:t>Perspective:</a:t>
            </a:r>
            <a:endParaRPr lang="en-US" dirty="0" smtClean="0"/>
          </a:p>
          <a:p>
            <a:pPr marL="0" indent="0">
              <a:buNone/>
            </a:pPr>
            <a:r>
              <a:rPr lang="en-US" dirty="0" smtClean="0"/>
              <a:t>Floridan study is just 1 of 15 current and completed studies across the county.</a:t>
            </a:r>
          </a:p>
          <a:p>
            <a:pPr marL="0" indent="0">
              <a:buNone/>
            </a:pPr>
            <a:r>
              <a:rPr lang="en-US" dirty="0" smtClean="0"/>
              <a:t>Funded by the USGS Groundwater Resources Program (GWRP), a national program to assess groundwater availability.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925" y="1449907"/>
            <a:ext cx="7368626" cy="5102774"/>
          </a:xfrm>
          <a:prstGeom prst="rect">
            <a:avLst/>
          </a:prstGeom>
        </p:spPr>
      </p:pic>
    </p:spTree>
    <p:extLst>
      <p:ext uri="{BB962C8B-B14F-4D97-AF65-F5344CB8AC3E}">
        <p14:creationId xmlns:p14="http://schemas.microsoft.com/office/powerpoint/2010/main" val="19349735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838200" y="1825625"/>
            <a:ext cx="3895725" cy="4351338"/>
          </a:xfrm>
        </p:spPr>
        <p:txBody>
          <a:bodyPr>
            <a:normAutofit fontScale="85000" lnSpcReduction="10000"/>
          </a:bodyPr>
          <a:lstStyle/>
          <a:p>
            <a:pPr marL="0" indent="0">
              <a:buNone/>
            </a:pPr>
            <a:r>
              <a:rPr lang="en-US" dirty="0" smtClean="0"/>
              <a:t>Primary objectives of GWRP studies:</a:t>
            </a:r>
          </a:p>
          <a:p>
            <a:pPr marL="514350" indent="-514350">
              <a:buAutoNum type="arabicParenBoth"/>
            </a:pPr>
            <a:r>
              <a:rPr lang="en-US" dirty="0" smtClean="0"/>
              <a:t>Quantify current aquifer resources,</a:t>
            </a:r>
          </a:p>
          <a:p>
            <a:pPr marL="514350" indent="-514350">
              <a:buAutoNum type="arabicParenBoth"/>
            </a:pPr>
            <a:r>
              <a:rPr lang="en-US" dirty="0" smtClean="0"/>
              <a:t>Evaluate how those resources have changed over time, and</a:t>
            </a:r>
          </a:p>
          <a:p>
            <a:pPr marL="514350" indent="-514350">
              <a:buAutoNum type="arabicParenBoth"/>
            </a:pPr>
            <a:r>
              <a:rPr lang="en-US" dirty="0" smtClean="0"/>
              <a:t>Provide tools to forecast how these resources will be affected in the future by changes in natural and anthropogenic stresses.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4693" y="0"/>
            <a:ext cx="5299364" cy="6858000"/>
          </a:xfrm>
          <a:prstGeom prst="rect">
            <a:avLst/>
          </a:prstGeom>
        </p:spPr>
      </p:pic>
    </p:spTree>
    <p:extLst>
      <p:ext uri="{BB962C8B-B14F-4D97-AF65-F5344CB8AC3E}">
        <p14:creationId xmlns:p14="http://schemas.microsoft.com/office/powerpoint/2010/main" val="33926668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838200" y="1825625"/>
            <a:ext cx="4238297" cy="4351338"/>
          </a:xfrm>
        </p:spPr>
        <p:txBody>
          <a:bodyPr>
            <a:normAutofit/>
          </a:bodyPr>
          <a:lstStyle/>
          <a:p>
            <a:pPr marL="0" indent="0">
              <a:buNone/>
            </a:pPr>
            <a:r>
              <a:rPr lang="en-US" dirty="0" smtClean="0"/>
              <a:t>Meeting objectives 1 and 2</a:t>
            </a:r>
          </a:p>
          <a:p>
            <a:pPr marL="0" indent="0">
              <a:buNone/>
            </a:pPr>
            <a:r>
              <a:rPr lang="en-US" i="1" dirty="0" smtClean="0"/>
              <a:t>(quantify current resources and evaluate how they have changed over time)</a:t>
            </a:r>
            <a:endParaRPr lang="en-US" i="1" dirty="0"/>
          </a:p>
        </p:txBody>
      </p:sp>
      <p:grpSp>
        <p:nvGrpSpPr>
          <p:cNvPr id="12" name="Group 11"/>
          <p:cNvGrpSpPr/>
          <p:nvPr/>
        </p:nvGrpSpPr>
        <p:grpSpPr>
          <a:xfrm>
            <a:off x="5420416" y="699812"/>
            <a:ext cx="6068192" cy="5791476"/>
            <a:chOff x="5420416" y="699812"/>
            <a:chExt cx="6068192" cy="5791476"/>
          </a:xfrm>
        </p:grpSpPr>
        <p:grpSp>
          <p:nvGrpSpPr>
            <p:cNvPr id="10" name="Group 9"/>
            <p:cNvGrpSpPr/>
            <p:nvPr/>
          </p:nvGrpSpPr>
          <p:grpSpPr>
            <a:xfrm>
              <a:off x="5420416" y="699812"/>
              <a:ext cx="3740142" cy="5791475"/>
              <a:chOff x="4733925" y="699812"/>
              <a:chExt cx="3740142" cy="5791475"/>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925" y="1072500"/>
                <a:ext cx="3740142" cy="5418787"/>
              </a:xfrm>
              <a:prstGeom prst="rect">
                <a:avLst/>
              </a:prstGeom>
            </p:spPr>
          </p:pic>
          <p:sp>
            <p:nvSpPr>
              <p:cNvPr id="4" name="TextBox 3"/>
              <p:cNvSpPr txBox="1"/>
              <p:nvPr/>
            </p:nvSpPr>
            <p:spPr>
              <a:xfrm>
                <a:off x="4733925" y="699812"/>
                <a:ext cx="3740141" cy="369332"/>
              </a:xfrm>
              <a:prstGeom prst="rect">
                <a:avLst/>
              </a:prstGeom>
              <a:solidFill>
                <a:schemeClr val="bg1"/>
              </a:solidFill>
            </p:spPr>
            <p:txBody>
              <a:bodyPr wrap="square" rtlCol="0">
                <a:spAutoFit/>
              </a:bodyPr>
              <a:lstStyle/>
              <a:p>
                <a:pPr algn="ctr"/>
                <a:r>
                  <a:rPr lang="en-US" dirty="0" smtClean="0"/>
                  <a:t>hydraulic head </a:t>
                </a:r>
                <a:r>
                  <a:rPr lang="en-US" dirty="0"/>
                  <a:t>change map</a:t>
                </a:r>
              </a:p>
            </p:txBody>
          </p:sp>
        </p:grpSp>
        <p:grpSp>
          <p:nvGrpSpPr>
            <p:cNvPr id="11" name="Group 10"/>
            <p:cNvGrpSpPr/>
            <p:nvPr/>
          </p:nvGrpSpPr>
          <p:grpSpPr>
            <a:xfrm>
              <a:off x="9160558" y="703168"/>
              <a:ext cx="2328050" cy="5788120"/>
              <a:chOff x="9160558" y="703168"/>
              <a:chExt cx="2328050" cy="578812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0558" y="1069144"/>
                <a:ext cx="2328050" cy="5422144"/>
              </a:xfrm>
              <a:prstGeom prst="rect">
                <a:avLst/>
              </a:prstGeom>
            </p:spPr>
          </p:pic>
          <p:sp>
            <p:nvSpPr>
              <p:cNvPr id="7" name="Rectangle 6"/>
              <p:cNvSpPr/>
              <p:nvPr/>
            </p:nvSpPr>
            <p:spPr>
              <a:xfrm>
                <a:off x="9160558" y="703168"/>
                <a:ext cx="2328050" cy="369332"/>
              </a:xfrm>
              <a:prstGeom prst="rect">
                <a:avLst/>
              </a:prstGeom>
              <a:solidFill>
                <a:schemeClr val="bg1"/>
              </a:solidFill>
            </p:spPr>
            <p:txBody>
              <a:bodyPr wrap="square">
                <a:spAutoFit/>
              </a:bodyPr>
              <a:lstStyle/>
              <a:p>
                <a:pPr algn="ctr"/>
                <a:r>
                  <a:rPr lang="en-US" dirty="0"/>
                  <a:t>water budget</a:t>
                </a:r>
              </a:p>
            </p:txBody>
          </p:sp>
        </p:grpSp>
      </p:grpSp>
    </p:spTree>
    <p:extLst>
      <p:ext uri="{BB962C8B-B14F-4D97-AF65-F5344CB8AC3E}">
        <p14:creationId xmlns:p14="http://schemas.microsoft.com/office/powerpoint/2010/main" val="983073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838200" y="1825625"/>
            <a:ext cx="3895725" cy="4351338"/>
          </a:xfrm>
        </p:spPr>
        <p:txBody>
          <a:bodyPr>
            <a:normAutofit/>
          </a:bodyPr>
          <a:lstStyle/>
          <a:p>
            <a:pPr marL="0" indent="0">
              <a:buNone/>
            </a:pPr>
            <a:r>
              <a:rPr lang="en-US" dirty="0" smtClean="0"/>
              <a:t>Meeting objective 3</a:t>
            </a:r>
          </a:p>
          <a:p>
            <a:pPr marL="0" indent="0">
              <a:buNone/>
            </a:pPr>
            <a:r>
              <a:rPr lang="en-US" i="1" dirty="0" smtClean="0"/>
              <a:t>(</a:t>
            </a:r>
            <a:r>
              <a:rPr lang="en-US" i="1" dirty="0"/>
              <a:t>3) provide tools to forecast how these resources will be affected in the future by changes in natural and anthropogenic </a:t>
            </a:r>
            <a:r>
              <a:rPr lang="en-US" i="1" dirty="0" smtClean="0"/>
              <a:t>stresses</a:t>
            </a:r>
            <a:endParaRPr lang="en-US" i="1" dirty="0"/>
          </a:p>
        </p:txBody>
      </p:sp>
      <p:sp>
        <p:nvSpPr>
          <p:cNvPr id="9" name="Content Placeholder 2"/>
          <p:cNvSpPr txBox="1">
            <a:spLocks/>
          </p:cNvSpPr>
          <p:nvPr/>
        </p:nvSpPr>
        <p:spPr>
          <a:xfrm>
            <a:off x="6308333" y="1825625"/>
            <a:ext cx="5558319"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Develop a numerical model to</a:t>
            </a:r>
            <a:r>
              <a:rPr lang="en-US" dirty="0"/>
              <a:t> </a:t>
            </a:r>
            <a:r>
              <a:rPr lang="en-US" dirty="0" smtClean="0"/>
              <a:t>predict how (changes in stresses)…</a:t>
            </a:r>
          </a:p>
          <a:p>
            <a:pPr marL="971550" lvl="1" indent="-514350">
              <a:buFont typeface="Arial" panose="020B0604020202020204" pitchFamily="34" charset="0"/>
              <a:buAutoNum type="arabicParenBoth"/>
            </a:pPr>
            <a:r>
              <a:rPr lang="en-US" dirty="0" smtClean="0"/>
              <a:t>Weather variability (drought),</a:t>
            </a:r>
            <a:endParaRPr lang="en-US" dirty="0" smtClean="0"/>
          </a:p>
          <a:p>
            <a:pPr marL="971550" lvl="1" indent="-514350">
              <a:buFont typeface="Arial" panose="020B0604020202020204" pitchFamily="34" charset="0"/>
              <a:buAutoNum type="arabicParenBoth"/>
            </a:pPr>
            <a:r>
              <a:rPr lang="en-US" dirty="0" smtClean="0"/>
              <a:t>increased groundwater demand, and</a:t>
            </a:r>
          </a:p>
          <a:p>
            <a:pPr marL="971550" lvl="1" indent="-514350">
              <a:buFont typeface="Arial" panose="020B0604020202020204" pitchFamily="34" charset="0"/>
              <a:buAutoNum type="arabicParenBoth"/>
            </a:pPr>
            <a:r>
              <a:rPr lang="en-US" dirty="0" smtClean="0"/>
              <a:t>sea-level rise</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Will affect (issues of local concern)…</a:t>
            </a:r>
          </a:p>
          <a:p>
            <a:pPr marL="971550" lvl="1" indent="-514350">
              <a:buFont typeface="Arial" panose="020B0604020202020204" pitchFamily="34" charset="0"/>
              <a:buAutoNum type="alphaLcParenBoth"/>
            </a:pPr>
            <a:r>
              <a:rPr lang="en-US" dirty="0" smtClean="0"/>
              <a:t>Groundwater depletion,</a:t>
            </a:r>
          </a:p>
          <a:p>
            <a:pPr marL="971550" lvl="1" indent="-514350">
              <a:buFont typeface="Arial" panose="020B0604020202020204" pitchFamily="34" charset="0"/>
              <a:buAutoNum type="alphaLcParenBoth"/>
            </a:pPr>
            <a:r>
              <a:rPr lang="en-US" dirty="0" smtClean="0"/>
              <a:t>saltwater intrusion, and </a:t>
            </a:r>
          </a:p>
          <a:p>
            <a:pPr marL="971550" lvl="1" indent="-514350">
              <a:buFont typeface="Arial" panose="020B0604020202020204" pitchFamily="34" charset="0"/>
              <a:buAutoNum type="alphaLcParenBoth"/>
            </a:pPr>
            <a:r>
              <a:rPr lang="en-US" dirty="0" smtClean="0"/>
              <a:t>groundwater divide migration.</a:t>
            </a:r>
          </a:p>
        </p:txBody>
      </p:sp>
      <p:sp>
        <p:nvSpPr>
          <p:cNvPr id="4" name="Right Arrow 3"/>
          <p:cNvSpPr/>
          <p:nvPr/>
        </p:nvSpPr>
        <p:spPr>
          <a:xfrm>
            <a:off x="4837897" y="3056071"/>
            <a:ext cx="1366463" cy="945223"/>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038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 Issues of Local Concern</a:t>
            </a:r>
            <a:endParaRPr lang="en-US" dirty="0"/>
          </a:p>
        </p:txBody>
      </p:sp>
      <p:sp>
        <p:nvSpPr>
          <p:cNvPr id="3" name="Content Placeholder 2"/>
          <p:cNvSpPr>
            <a:spLocks noGrp="1"/>
          </p:cNvSpPr>
          <p:nvPr>
            <p:ph idx="1"/>
          </p:nvPr>
        </p:nvSpPr>
        <p:spPr>
          <a:xfrm>
            <a:off x="838199" y="1825625"/>
            <a:ext cx="3651605" cy="4351338"/>
          </a:xfrm>
        </p:spPr>
        <p:txBody>
          <a:bodyPr>
            <a:normAutofit/>
          </a:bodyPr>
          <a:lstStyle/>
          <a:p>
            <a:pPr marL="0" indent="0">
              <a:buNone/>
            </a:pPr>
            <a:r>
              <a:rPr lang="en-US" b="1" dirty="0" smtClean="0"/>
              <a:t>Groundwater Depletion</a:t>
            </a:r>
          </a:p>
          <a:p>
            <a:pPr marL="0" indent="0">
              <a:buNone/>
            </a:pPr>
            <a:r>
              <a:rPr lang="en-US" dirty="0"/>
              <a:t>3.5 cubic km of GW removed from storage in coastal Georgia and adjoining areas from 1900-2008 (</a:t>
            </a:r>
            <a:r>
              <a:rPr lang="en-US" dirty="0" err="1"/>
              <a:t>Konikow</a:t>
            </a:r>
            <a:r>
              <a:rPr lang="en-US" dirty="0"/>
              <a:t>, </a:t>
            </a:r>
            <a:r>
              <a:rPr lang="en-US" dirty="0" smtClean="0"/>
              <a:t>2013)</a:t>
            </a:r>
          </a:p>
          <a:p>
            <a:pPr marL="0" indent="0">
              <a:buNone/>
            </a:pPr>
            <a:r>
              <a:rPr lang="en-US" sz="1600" i="1" dirty="0">
                <a:hlinkClick r:id="rId3"/>
              </a:rPr>
              <a:t>http://pubs.usgs.gov/sir/2013/5079/</a:t>
            </a:r>
            <a:endParaRPr lang="en-US" i="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9804" y="1554690"/>
            <a:ext cx="7551507" cy="5181368"/>
          </a:xfrm>
          <a:prstGeom prst="rect">
            <a:avLst/>
          </a:prstGeom>
        </p:spPr>
      </p:pic>
    </p:spTree>
    <p:extLst>
      <p:ext uri="{BB962C8B-B14F-4D97-AF65-F5344CB8AC3E}">
        <p14:creationId xmlns:p14="http://schemas.microsoft.com/office/powerpoint/2010/main" val="3602494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 Issues of </a:t>
            </a:r>
            <a:r>
              <a:rPr lang="en-US" dirty="0"/>
              <a:t>Local </a:t>
            </a:r>
            <a:r>
              <a:rPr lang="en-US" dirty="0" smtClean="0"/>
              <a:t>Concern</a:t>
            </a:r>
            <a:endParaRPr lang="en-US" dirty="0"/>
          </a:p>
        </p:txBody>
      </p:sp>
      <p:sp>
        <p:nvSpPr>
          <p:cNvPr id="3" name="Content Placeholder 2"/>
          <p:cNvSpPr>
            <a:spLocks noGrp="1"/>
          </p:cNvSpPr>
          <p:nvPr>
            <p:ph idx="1"/>
          </p:nvPr>
        </p:nvSpPr>
        <p:spPr>
          <a:xfrm>
            <a:off x="838199" y="1825625"/>
            <a:ext cx="3651605" cy="4351338"/>
          </a:xfrm>
        </p:spPr>
        <p:txBody>
          <a:bodyPr>
            <a:normAutofit/>
          </a:bodyPr>
          <a:lstStyle/>
          <a:p>
            <a:pPr marL="0" indent="0">
              <a:buNone/>
            </a:pPr>
            <a:r>
              <a:rPr lang="en-US" b="1" dirty="0" smtClean="0"/>
              <a:t>Saltwater Intrusion</a:t>
            </a:r>
          </a:p>
          <a:p>
            <a:pPr marL="0" indent="0">
              <a:buNone/>
            </a:pPr>
            <a:r>
              <a:rPr lang="en-US" dirty="0"/>
              <a:t>Public supply wells have become salinized in coastal areas of Florida, Georgia, and South Carolina caused by drawdowns associated with pumping</a:t>
            </a:r>
            <a:r>
              <a:rPr lang="en-US" dirty="0" smtClean="0"/>
              <a:t>.</a:t>
            </a:r>
            <a:endParaRPr lang="en-US" i="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015" y="1504479"/>
            <a:ext cx="4635573" cy="2537911"/>
          </a:xfrm>
          <a:prstGeom prst="rect">
            <a:avLst/>
          </a:prstGeom>
        </p:spPr>
      </p:pic>
      <p:sp>
        <p:nvSpPr>
          <p:cNvPr id="7" name="TextBox 6"/>
          <p:cNvSpPr txBox="1"/>
          <p:nvPr/>
        </p:nvSpPr>
        <p:spPr>
          <a:xfrm>
            <a:off x="9320588" y="1504479"/>
            <a:ext cx="2447177" cy="1200329"/>
          </a:xfrm>
          <a:prstGeom prst="rect">
            <a:avLst/>
          </a:prstGeom>
          <a:noFill/>
        </p:spPr>
        <p:txBody>
          <a:bodyPr wrap="square" rtlCol="0">
            <a:spAutoFit/>
          </a:bodyPr>
          <a:lstStyle/>
          <a:p>
            <a:r>
              <a:rPr lang="en-US" i="1" dirty="0">
                <a:latin typeface="+mj-lt"/>
              </a:rPr>
              <a:t>saltwater intrusion via </a:t>
            </a:r>
            <a:r>
              <a:rPr lang="en-US" i="1" dirty="0" err="1">
                <a:latin typeface="+mj-lt"/>
              </a:rPr>
              <a:t>paleochannels</a:t>
            </a:r>
            <a:r>
              <a:rPr lang="en-US" i="1" dirty="0">
                <a:latin typeface="+mj-lt"/>
              </a:rPr>
              <a:t> near Hilton Head Island, SC (Provost et al, 2006)</a:t>
            </a:r>
          </a:p>
        </p:txBody>
      </p:sp>
      <p:sp>
        <p:nvSpPr>
          <p:cNvPr id="8" name="TextBox 7"/>
          <p:cNvSpPr txBox="1"/>
          <p:nvPr/>
        </p:nvSpPr>
        <p:spPr>
          <a:xfrm>
            <a:off x="5062789" y="4173584"/>
            <a:ext cx="2598287" cy="1200329"/>
          </a:xfrm>
          <a:prstGeom prst="rect">
            <a:avLst/>
          </a:prstGeom>
          <a:noFill/>
        </p:spPr>
        <p:txBody>
          <a:bodyPr wrap="square" rtlCol="0">
            <a:spAutoFit/>
          </a:bodyPr>
          <a:lstStyle/>
          <a:p>
            <a:r>
              <a:rPr lang="en-US" i="1" dirty="0" err="1">
                <a:latin typeface="+mj-lt"/>
              </a:rPr>
              <a:t>upconing</a:t>
            </a:r>
            <a:r>
              <a:rPr lang="en-US" i="1" dirty="0">
                <a:latin typeface="+mj-lt"/>
              </a:rPr>
              <a:t> of saline water from base of system near Jacksonville, FL (Williams and </a:t>
            </a:r>
            <a:r>
              <a:rPr lang="en-US" i="1" dirty="0" err="1">
                <a:latin typeface="+mj-lt"/>
              </a:rPr>
              <a:t>Spechler</a:t>
            </a:r>
            <a:r>
              <a:rPr lang="en-US" i="1" dirty="0">
                <a:latin typeface="+mj-lt"/>
              </a:rPr>
              <a:t>, 2011)</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1076" y="4181406"/>
            <a:ext cx="3692724" cy="2598116"/>
          </a:xfrm>
          <a:prstGeom prst="rect">
            <a:avLst/>
          </a:prstGeom>
        </p:spPr>
      </p:pic>
    </p:spTree>
    <p:extLst>
      <p:ext uri="{BB962C8B-B14F-4D97-AF65-F5344CB8AC3E}">
        <p14:creationId xmlns:p14="http://schemas.microsoft.com/office/powerpoint/2010/main" val="3512985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 Issues of </a:t>
            </a:r>
            <a:r>
              <a:rPr lang="en-US" dirty="0"/>
              <a:t>Local </a:t>
            </a:r>
            <a:r>
              <a:rPr lang="en-US" dirty="0" smtClean="0"/>
              <a:t>Concern</a:t>
            </a:r>
            <a:endParaRPr lang="en-US" dirty="0"/>
          </a:p>
        </p:txBody>
      </p:sp>
      <p:sp>
        <p:nvSpPr>
          <p:cNvPr id="3" name="Content Placeholder 2"/>
          <p:cNvSpPr>
            <a:spLocks noGrp="1"/>
          </p:cNvSpPr>
          <p:nvPr>
            <p:ph idx="1"/>
          </p:nvPr>
        </p:nvSpPr>
        <p:spPr>
          <a:xfrm>
            <a:off x="838199" y="1825625"/>
            <a:ext cx="4037203" cy="4351338"/>
          </a:xfrm>
        </p:spPr>
        <p:txBody>
          <a:bodyPr>
            <a:normAutofit/>
          </a:bodyPr>
          <a:lstStyle/>
          <a:p>
            <a:pPr marL="0" indent="0">
              <a:buNone/>
            </a:pPr>
            <a:r>
              <a:rPr lang="en-US" b="1" dirty="0" smtClean="0"/>
              <a:t>GW Divide Migration</a:t>
            </a:r>
          </a:p>
          <a:p>
            <a:pPr marL="0" indent="0">
              <a:buNone/>
            </a:pPr>
            <a:r>
              <a:rPr lang="en-US" dirty="0" smtClean="0"/>
              <a:t>Debate about the extent to which groundwater divides have migrated and possible causes is ongoing in north Florida.</a:t>
            </a:r>
            <a:endParaRPr lang="en-US"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292" y="1291431"/>
            <a:ext cx="4574141" cy="5419725"/>
          </a:xfrm>
          <a:prstGeom prst="rect">
            <a:avLst/>
          </a:prstGeom>
          <a:ln>
            <a:solidFill>
              <a:schemeClr val="tx1"/>
            </a:solidFill>
          </a:ln>
          <a:effectLst>
            <a:outerShdw blurRad="50800" dist="38100" dir="2700000" algn="tl" rotWithShape="0">
              <a:prstClr val="black">
                <a:alpha val="40000"/>
              </a:prstClr>
            </a:outerShdw>
          </a:effectLst>
        </p:spPr>
      </p:pic>
      <p:sp>
        <p:nvSpPr>
          <p:cNvPr id="10" name="Rectangle 9"/>
          <p:cNvSpPr/>
          <p:nvPr/>
        </p:nvSpPr>
        <p:spPr>
          <a:xfrm>
            <a:off x="9532883" y="2785241"/>
            <a:ext cx="1376855" cy="11246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8426549" y="1987412"/>
            <a:ext cx="2483189" cy="7978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79344" y="3909847"/>
            <a:ext cx="4683697" cy="13065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426549" y="3909848"/>
            <a:ext cx="2483189" cy="13065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79344" y="1987411"/>
            <a:ext cx="4649597" cy="7978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344" y="1987412"/>
            <a:ext cx="3547205" cy="3228975"/>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p:cNvSpPr txBox="1"/>
          <p:nvPr/>
        </p:nvSpPr>
        <p:spPr>
          <a:xfrm>
            <a:off x="4881430" y="5216387"/>
            <a:ext cx="2198422" cy="276999"/>
          </a:xfrm>
          <a:prstGeom prst="rect">
            <a:avLst/>
          </a:prstGeom>
          <a:noFill/>
        </p:spPr>
        <p:txBody>
          <a:bodyPr wrap="none" rtlCol="0">
            <a:spAutoFit/>
          </a:bodyPr>
          <a:lstStyle/>
          <a:p>
            <a:r>
              <a:rPr lang="en-US" sz="1200" i="1" dirty="0" smtClean="0"/>
              <a:t>From Grubbs and Crandall, 2007</a:t>
            </a:r>
            <a:endParaRPr lang="en-US" sz="1200" i="1" dirty="0"/>
          </a:p>
        </p:txBody>
      </p:sp>
      <p:sp>
        <p:nvSpPr>
          <p:cNvPr id="13" name="TextBox 12"/>
          <p:cNvSpPr txBox="1"/>
          <p:nvPr/>
        </p:nvSpPr>
        <p:spPr>
          <a:xfrm>
            <a:off x="9810527" y="6434157"/>
            <a:ext cx="2208810" cy="276999"/>
          </a:xfrm>
          <a:prstGeom prst="rect">
            <a:avLst/>
          </a:prstGeom>
          <a:noFill/>
        </p:spPr>
        <p:txBody>
          <a:bodyPr wrap="none" rtlCol="0">
            <a:spAutoFit/>
          </a:bodyPr>
          <a:lstStyle/>
          <a:p>
            <a:r>
              <a:rPr lang="en-US" sz="1200" i="1" dirty="0" smtClean="0"/>
              <a:t>From Bellino and others, in press</a:t>
            </a:r>
            <a:endParaRPr lang="en-US" sz="1200" i="1" dirty="0"/>
          </a:p>
        </p:txBody>
      </p:sp>
    </p:spTree>
    <p:extLst>
      <p:ext uri="{BB962C8B-B14F-4D97-AF65-F5344CB8AC3E}">
        <p14:creationId xmlns:p14="http://schemas.microsoft.com/office/powerpoint/2010/main" val="3825835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4865</TotalTime>
  <Words>1333</Words>
  <Application>Microsoft Office PowerPoint</Application>
  <PresentationFormat>Widescreen</PresentationFormat>
  <Paragraphs>161</Paragraphs>
  <Slides>22</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Narrow</vt:lpstr>
      <vt:lpstr>Calibri</vt:lpstr>
      <vt:lpstr>Calibri Light</vt:lpstr>
      <vt:lpstr>Univers 47 Condensed Light</vt:lpstr>
      <vt:lpstr>Office Theme</vt:lpstr>
      <vt:lpstr>Floridan Aquifer System Regional Groundwater Availability Study</vt:lpstr>
      <vt:lpstr>Project Staff</vt:lpstr>
      <vt:lpstr>Introduction</vt:lpstr>
      <vt:lpstr>Objectives</vt:lpstr>
      <vt:lpstr>Objectives</vt:lpstr>
      <vt:lpstr>Objectives</vt:lpstr>
      <vt:lpstr>Objectives – Issues of Local Concern</vt:lpstr>
      <vt:lpstr>Objectives – Issues of Local Concern</vt:lpstr>
      <vt:lpstr>Objectives – Issues of Local Concern</vt:lpstr>
      <vt:lpstr>Project Timeline</vt:lpstr>
      <vt:lpstr>Project Status – Completed Work</vt:lpstr>
      <vt:lpstr>Project Status – Completed Work</vt:lpstr>
      <vt:lpstr>Project Status – Completed Work</vt:lpstr>
      <vt:lpstr>Project Status – Completed Work</vt:lpstr>
      <vt:lpstr>Project Status – Completed Work</vt:lpstr>
      <vt:lpstr>Project Status – Current Work</vt:lpstr>
      <vt:lpstr>Project Status – Current Work</vt:lpstr>
      <vt:lpstr>Project Status – Current Work</vt:lpstr>
      <vt:lpstr>Project Status – Current Work</vt:lpstr>
      <vt:lpstr>Project Status – Planned Products</vt:lpstr>
      <vt:lpstr>Webpage</vt:lpstr>
      <vt:lpstr>Webpage</vt:lpstr>
    </vt:vector>
  </TitlesOfParts>
  <Company>U.S. Geological Survey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Bellino, Jason C.</dc:creator>
  <cp:lastModifiedBy>Bellino, Jason C.</cp:lastModifiedBy>
  <cp:revision>109</cp:revision>
  <dcterms:created xsi:type="dcterms:W3CDTF">2015-06-15T17:59:13Z</dcterms:created>
  <dcterms:modified xsi:type="dcterms:W3CDTF">2015-07-21T15:16:52Z</dcterms:modified>
</cp:coreProperties>
</file>